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50"/>
  </p:notesMasterIdLst>
  <p:handoutMasterIdLst>
    <p:handoutMasterId r:id="rId51"/>
  </p:handoutMasterIdLst>
  <p:sldIdLst>
    <p:sldId id="1407" r:id="rId5"/>
    <p:sldId id="256" r:id="rId6"/>
    <p:sldId id="1302" r:id="rId7"/>
    <p:sldId id="1360" r:id="rId8"/>
    <p:sldId id="1410" r:id="rId9"/>
    <p:sldId id="1412" r:id="rId10"/>
    <p:sldId id="1398" r:id="rId11"/>
    <p:sldId id="1379" r:id="rId12"/>
    <p:sldId id="1305" r:id="rId13"/>
    <p:sldId id="1378" r:id="rId14"/>
    <p:sldId id="1393" r:id="rId15"/>
    <p:sldId id="1132" r:id="rId16"/>
    <p:sldId id="1385" r:id="rId17"/>
    <p:sldId id="1406" r:id="rId18"/>
    <p:sldId id="1421" r:id="rId19"/>
    <p:sldId id="1414" r:id="rId20"/>
    <p:sldId id="1415" r:id="rId21"/>
    <p:sldId id="1386" r:id="rId22"/>
    <p:sldId id="1136" r:id="rId23"/>
    <p:sldId id="1380" r:id="rId24"/>
    <p:sldId id="1370" r:id="rId25"/>
    <p:sldId id="1371" r:id="rId26"/>
    <p:sldId id="1423" r:id="rId27"/>
    <p:sldId id="1381" r:id="rId28"/>
    <p:sldId id="1411" r:id="rId29"/>
    <p:sldId id="1400" r:id="rId30"/>
    <p:sldId id="1422" r:id="rId31"/>
    <p:sldId id="1391" r:id="rId32"/>
    <p:sldId id="1413" r:id="rId33"/>
    <p:sldId id="1376" r:id="rId34"/>
    <p:sldId id="1382" r:id="rId35"/>
    <p:sldId id="1418" r:id="rId36"/>
    <p:sldId id="1416" r:id="rId37"/>
    <p:sldId id="1417" r:id="rId38"/>
    <p:sldId id="1395" r:id="rId39"/>
    <p:sldId id="1396" r:id="rId40"/>
    <p:sldId id="1397" r:id="rId41"/>
    <p:sldId id="1401" r:id="rId42"/>
    <p:sldId id="1405" r:id="rId43"/>
    <p:sldId id="1403" r:id="rId44"/>
    <p:sldId id="1419" r:id="rId45"/>
    <p:sldId id="1399" r:id="rId46"/>
    <p:sldId id="1363" r:id="rId47"/>
    <p:sldId id="1424" r:id="rId48"/>
    <p:sldId id="1425"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599" autoAdjust="0"/>
  </p:normalViewPr>
  <p:slideViewPr>
    <p:cSldViewPr>
      <p:cViewPr varScale="1">
        <p:scale>
          <a:sx n="110" d="100"/>
          <a:sy n="110" d="100"/>
        </p:scale>
        <p:origin x="1656" y="168"/>
      </p:cViewPr>
      <p:guideLst>
        <p:guide pos="2880"/>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8D90A1-EEDC-4320-8D75-A728B1FBE2DD}"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62B0CB6D-ACEF-4957-B652-87C457D8B4CF}">
      <dgm:prSet custT="1"/>
      <dgm:spPr/>
      <dgm:t>
        <a:bodyPr/>
        <a:lstStyle/>
        <a:p>
          <a:r>
            <a:rPr lang="en-US" sz="1600" dirty="0"/>
            <a:t>Title I schools must use Title I set-aside funds to support the Title I Parent and Family Engagement Policy</a:t>
          </a:r>
        </a:p>
        <a:p>
          <a:r>
            <a:rPr lang="es-ES" sz="1600" dirty="0">
              <a:solidFill>
                <a:srgbClr val="0070C0"/>
              </a:solidFill>
            </a:rPr>
            <a:t>Las escuelas de Título I deben de usar los fondos apartados de Título I para apoyar la política Título I para la Involucración de los Padres y la Familia</a:t>
          </a:r>
          <a:endParaRPr lang="en-US" sz="1600" dirty="0">
            <a:solidFill>
              <a:srgbClr val="0070C0"/>
            </a:solidFill>
          </a:endParaRPr>
        </a:p>
      </dgm:t>
    </dgm:pt>
    <dgm:pt modelId="{BB137EBF-845A-4F47-ACAF-ED7A90ACF00E}" type="parTrans" cxnId="{84AED937-CD19-43D0-8316-79D9B99E3975}">
      <dgm:prSet/>
      <dgm:spPr/>
      <dgm:t>
        <a:bodyPr/>
        <a:lstStyle/>
        <a:p>
          <a:endParaRPr lang="en-US"/>
        </a:p>
      </dgm:t>
    </dgm:pt>
    <dgm:pt modelId="{DF3DAC03-66D8-4C2E-BF54-5E512A7CDFA9}" type="sibTrans" cxnId="{84AED937-CD19-43D0-8316-79D9B99E3975}">
      <dgm:prSet/>
      <dgm:spPr/>
      <dgm:t>
        <a:bodyPr/>
        <a:lstStyle/>
        <a:p>
          <a:endParaRPr lang="en-US"/>
        </a:p>
      </dgm:t>
    </dgm:pt>
    <dgm:pt modelId="{AE5DA27A-399B-4F78-A265-4413CD20ABEC}">
      <dgm:prSet custT="1"/>
      <dgm:spPr/>
      <dgm:t>
        <a:bodyPr/>
        <a:lstStyle/>
        <a:p>
          <a:r>
            <a:rPr lang="en-US" sz="1600" dirty="0"/>
            <a:t>The proposed budget from this year’s allocation is: </a:t>
          </a:r>
        </a:p>
        <a:p>
          <a:r>
            <a:rPr lang="es-CO" sz="1600" dirty="0">
              <a:solidFill>
                <a:srgbClr val="0070C0"/>
              </a:solidFill>
            </a:rPr>
            <a:t>El presupuesto propuesto para las asignaciones de este año es: </a:t>
          </a:r>
          <a:r>
            <a:rPr lang="en-US" sz="1600" i="1" dirty="0">
              <a:solidFill>
                <a:srgbClr val="FF0000"/>
              </a:solidFill>
              <a:highlight>
                <a:srgbClr val="FFFF00"/>
              </a:highlight>
            </a:rPr>
            <a:t>(insert school’s 7E046 expenditures here and explain how the funds support parent engagement resulting in improved student achievement)</a:t>
          </a:r>
          <a:endParaRPr lang="en-US" sz="1600" dirty="0">
            <a:solidFill>
              <a:srgbClr val="FF0000"/>
            </a:solidFill>
            <a:highlight>
              <a:srgbClr val="FFFF00"/>
            </a:highlight>
          </a:endParaRPr>
        </a:p>
      </dgm:t>
    </dgm:pt>
    <dgm:pt modelId="{BFC5488A-3E35-4D3D-873B-C47189B1CD9D}" type="parTrans" cxnId="{E73665EC-C67E-4688-A837-70DA7FA6A979}">
      <dgm:prSet/>
      <dgm:spPr/>
      <dgm:t>
        <a:bodyPr/>
        <a:lstStyle/>
        <a:p>
          <a:endParaRPr lang="en-US"/>
        </a:p>
      </dgm:t>
    </dgm:pt>
    <dgm:pt modelId="{CCA68C6A-4669-4860-B0DE-BE61D5801F28}" type="sibTrans" cxnId="{E73665EC-C67E-4688-A837-70DA7FA6A979}">
      <dgm:prSet/>
      <dgm:spPr/>
      <dgm:t>
        <a:bodyPr/>
        <a:lstStyle/>
        <a:p>
          <a:endParaRPr lang="en-US"/>
        </a:p>
      </dgm:t>
    </dgm:pt>
    <dgm:pt modelId="{FB28174F-76AF-447C-BF88-41C0A5558CC3}" type="pres">
      <dgm:prSet presAssocID="{928D90A1-EEDC-4320-8D75-A728B1FBE2DD}" presName="root" presStyleCnt="0">
        <dgm:presLayoutVars>
          <dgm:dir/>
          <dgm:resizeHandles val="exact"/>
        </dgm:presLayoutVars>
      </dgm:prSet>
      <dgm:spPr/>
    </dgm:pt>
    <dgm:pt modelId="{8CEEBF17-6ED8-4812-8EE2-F756E8696DB5}" type="pres">
      <dgm:prSet presAssocID="{62B0CB6D-ACEF-4957-B652-87C457D8B4CF}" presName="compNode" presStyleCnt="0"/>
      <dgm:spPr/>
    </dgm:pt>
    <dgm:pt modelId="{0AD42586-A8F3-4A09-989B-000EAB8E13F2}" type="pres">
      <dgm:prSet presAssocID="{62B0CB6D-ACEF-4957-B652-87C457D8B4CF}" presName="bgRect" presStyleLbl="bgShp" presStyleIdx="0" presStyleCnt="2"/>
      <dgm:spPr/>
    </dgm:pt>
    <dgm:pt modelId="{F4F9C5FB-25CD-4D44-98CC-321E61520DA4}" type="pres">
      <dgm:prSet presAssocID="{62B0CB6D-ACEF-4957-B652-87C457D8B4CF}"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B1664E88-9D58-4691-A809-914B905D9561}" type="pres">
      <dgm:prSet presAssocID="{62B0CB6D-ACEF-4957-B652-87C457D8B4CF}" presName="spaceRect" presStyleCnt="0"/>
      <dgm:spPr/>
    </dgm:pt>
    <dgm:pt modelId="{B03A0A14-D8A1-46EF-8B4D-CB3DB759560D}" type="pres">
      <dgm:prSet presAssocID="{62B0CB6D-ACEF-4957-B652-87C457D8B4CF}" presName="parTx" presStyleLbl="revTx" presStyleIdx="0" presStyleCnt="2" custScaleY="173699">
        <dgm:presLayoutVars>
          <dgm:chMax val="0"/>
          <dgm:chPref val="0"/>
        </dgm:presLayoutVars>
      </dgm:prSet>
      <dgm:spPr/>
    </dgm:pt>
    <dgm:pt modelId="{A927AF3C-8020-4E77-A77D-3B541330141F}" type="pres">
      <dgm:prSet presAssocID="{DF3DAC03-66D8-4C2E-BF54-5E512A7CDFA9}" presName="sibTrans" presStyleCnt="0"/>
      <dgm:spPr/>
    </dgm:pt>
    <dgm:pt modelId="{BB7491D3-2A5B-4646-AFB1-A7E8AE73645D}" type="pres">
      <dgm:prSet presAssocID="{AE5DA27A-399B-4F78-A265-4413CD20ABEC}" presName="compNode" presStyleCnt="0"/>
      <dgm:spPr/>
    </dgm:pt>
    <dgm:pt modelId="{B06CB2D6-D20B-4321-97B0-3885210995A9}" type="pres">
      <dgm:prSet presAssocID="{AE5DA27A-399B-4F78-A265-4413CD20ABEC}" presName="bgRect" presStyleLbl="bgShp" presStyleIdx="1" presStyleCnt="2" custScaleY="95964"/>
      <dgm:spPr/>
    </dgm:pt>
    <dgm:pt modelId="{F61905FF-CFD8-44BA-8376-8D62CEC54436}" type="pres">
      <dgm:prSet presAssocID="{AE5DA27A-399B-4F78-A265-4413CD20ABEC}"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07654B98-99B7-436C-A688-D3225D1A273D}" type="pres">
      <dgm:prSet presAssocID="{AE5DA27A-399B-4F78-A265-4413CD20ABEC}" presName="spaceRect" presStyleCnt="0"/>
      <dgm:spPr/>
    </dgm:pt>
    <dgm:pt modelId="{A660479A-D9FB-4AE4-A07C-FD999FF94546}" type="pres">
      <dgm:prSet presAssocID="{AE5DA27A-399B-4F78-A265-4413CD20ABEC}" presName="parTx" presStyleLbl="revTx" presStyleIdx="1" presStyleCnt="2" custScaleY="147355">
        <dgm:presLayoutVars>
          <dgm:chMax val="0"/>
          <dgm:chPref val="0"/>
        </dgm:presLayoutVars>
      </dgm:prSet>
      <dgm:spPr/>
    </dgm:pt>
  </dgm:ptLst>
  <dgm:cxnLst>
    <dgm:cxn modelId="{84AED937-CD19-43D0-8316-79D9B99E3975}" srcId="{928D90A1-EEDC-4320-8D75-A728B1FBE2DD}" destId="{62B0CB6D-ACEF-4957-B652-87C457D8B4CF}" srcOrd="0" destOrd="0" parTransId="{BB137EBF-845A-4F47-ACAF-ED7A90ACF00E}" sibTransId="{DF3DAC03-66D8-4C2E-BF54-5E512A7CDFA9}"/>
    <dgm:cxn modelId="{77238858-B45B-41E3-8492-B5C36900DDA4}" type="presOf" srcId="{62B0CB6D-ACEF-4957-B652-87C457D8B4CF}" destId="{B03A0A14-D8A1-46EF-8B4D-CB3DB759560D}" srcOrd="0" destOrd="0" presId="urn:microsoft.com/office/officeart/2018/2/layout/IconVerticalSolidList"/>
    <dgm:cxn modelId="{7B0ABB66-E01D-4CDA-B2C6-C548F348BB6E}" type="presOf" srcId="{928D90A1-EEDC-4320-8D75-A728B1FBE2DD}" destId="{FB28174F-76AF-447C-BF88-41C0A5558CC3}" srcOrd="0" destOrd="0" presId="urn:microsoft.com/office/officeart/2018/2/layout/IconVerticalSolidList"/>
    <dgm:cxn modelId="{D97717CA-D34D-4FB4-A113-5D88921232DD}" type="presOf" srcId="{AE5DA27A-399B-4F78-A265-4413CD20ABEC}" destId="{A660479A-D9FB-4AE4-A07C-FD999FF94546}" srcOrd="0" destOrd="0" presId="urn:microsoft.com/office/officeart/2018/2/layout/IconVerticalSolidList"/>
    <dgm:cxn modelId="{E73665EC-C67E-4688-A837-70DA7FA6A979}" srcId="{928D90A1-EEDC-4320-8D75-A728B1FBE2DD}" destId="{AE5DA27A-399B-4F78-A265-4413CD20ABEC}" srcOrd="1" destOrd="0" parTransId="{BFC5488A-3E35-4D3D-873B-C47189B1CD9D}" sibTransId="{CCA68C6A-4669-4860-B0DE-BE61D5801F28}"/>
    <dgm:cxn modelId="{0455C818-B775-4B00-8625-5EC34A39FFEE}" type="presParOf" srcId="{FB28174F-76AF-447C-BF88-41C0A5558CC3}" destId="{8CEEBF17-6ED8-4812-8EE2-F756E8696DB5}" srcOrd="0" destOrd="0" presId="urn:microsoft.com/office/officeart/2018/2/layout/IconVerticalSolidList"/>
    <dgm:cxn modelId="{7FF45FCD-F701-48A1-9B9B-E2880AA4E657}" type="presParOf" srcId="{8CEEBF17-6ED8-4812-8EE2-F756E8696DB5}" destId="{0AD42586-A8F3-4A09-989B-000EAB8E13F2}" srcOrd="0" destOrd="0" presId="urn:microsoft.com/office/officeart/2018/2/layout/IconVerticalSolidList"/>
    <dgm:cxn modelId="{60AEB6DE-7B77-425D-92E5-7E49B55E4AD7}" type="presParOf" srcId="{8CEEBF17-6ED8-4812-8EE2-F756E8696DB5}" destId="{F4F9C5FB-25CD-4D44-98CC-321E61520DA4}" srcOrd="1" destOrd="0" presId="urn:microsoft.com/office/officeart/2018/2/layout/IconVerticalSolidList"/>
    <dgm:cxn modelId="{1D13AC08-E71E-42E7-98CF-3F65722AEBD2}" type="presParOf" srcId="{8CEEBF17-6ED8-4812-8EE2-F756E8696DB5}" destId="{B1664E88-9D58-4691-A809-914B905D9561}" srcOrd="2" destOrd="0" presId="urn:microsoft.com/office/officeart/2018/2/layout/IconVerticalSolidList"/>
    <dgm:cxn modelId="{8AD48D82-7D5E-4FE1-AB19-2E589D6ACCF1}" type="presParOf" srcId="{8CEEBF17-6ED8-4812-8EE2-F756E8696DB5}" destId="{B03A0A14-D8A1-46EF-8B4D-CB3DB759560D}" srcOrd="3" destOrd="0" presId="urn:microsoft.com/office/officeart/2018/2/layout/IconVerticalSolidList"/>
    <dgm:cxn modelId="{22C4CE99-BD36-4711-ABC9-161029AA603A}" type="presParOf" srcId="{FB28174F-76AF-447C-BF88-41C0A5558CC3}" destId="{A927AF3C-8020-4E77-A77D-3B541330141F}" srcOrd="1" destOrd="0" presId="urn:microsoft.com/office/officeart/2018/2/layout/IconVerticalSolidList"/>
    <dgm:cxn modelId="{10FA729E-0DE0-4FC4-B9CC-A56351A456B8}" type="presParOf" srcId="{FB28174F-76AF-447C-BF88-41C0A5558CC3}" destId="{BB7491D3-2A5B-4646-AFB1-A7E8AE73645D}" srcOrd="2" destOrd="0" presId="urn:microsoft.com/office/officeart/2018/2/layout/IconVerticalSolidList"/>
    <dgm:cxn modelId="{9BC28E7B-87A3-4027-8DFB-9D19F69E1A6C}" type="presParOf" srcId="{BB7491D3-2A5B-4646-AFB1-A7E8AE73645D}" destId="{B06CB2D6-D20B-4321-97B0-3885210995A9}" srcOrd="0" destOrd="0" presId="urn:microsoft.com/office/officeart/2018/2/layout/IconVerticalSolidList"/>
    <dgm:cxn modelId="{B57EDF40-775A-46C4-A98E-DB0BB16317BB}" type="presParOf" srcId="{BB7491D3-2A5B-4646-AFB1-A7E8AE73645D}" destId="{F61905FF-CFD8-44BA-8376-8D62CEC54436}" srcOrd="1" destOrd="0" presId="urn:microsoft.com/office/officeart/2018/2/layout/IconVerticalSolidList"/>
    <dgm:cxn modelId="{801E262A-FDC9-498B-BF42-92B58818996B}" type="presParOf" srcId="{BB7491D3-2A5B-4646-AFB1-A7E8AE73645D}" destId="{07654B98-99B7-436C-A688-D3225D1A273D}" srcOrd="2" destOrd="0" presId="urn:microsoft.com/office/officeart/2018/2/layout/IconVerticalSolidList"/>
    <dgm:cxn modelId="{5BDA05F4-1F8B-413D-B6BB-B674867AD628}" type="presParOf" srcId="{BB7491D3-2A5B-4646-AFB1-A7E8AE73645D}" destId="{A660479A-D9FB-4AE4-A07C-FD999FF94546}"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42586-A8F3-4A09-989B-000EAB8E13F2}">
      <dsp:nvSpPr>
        <dsp:cNvPr id="0" name=""/>
        <dsp:cNvSpPr/>
      </dsp:nvSpPr>
      <dsp:spPr>
        <a:xfrm>
          <a:off x="0" y="362450"/>
          <a:ext cx="7200897" cy="4058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F9C5FB-25CD-4D44-98CC-321E61520DA4}">
      <dsp:nvSpPr>
        <dsp:cNvPr id="0" name=""/>
        <dsp:cNvSpPr/>
      </dsp:nvSpPr>
      <dsp:spPr>
        <a:xfrm>
          <a:off x="138916" y="439081"/>
          <a:ext cx="252574" cy="25257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03A0A14-D8A1-46EF-8B4D-CB3DB759560D}">
      <dsp:nvSpPr>
        <dsp:cNvPr id="0" name=""/>
        <dsp:cNvSpPr/>
      </dsp:nvSpPr>
      <dsp:spPr>
        <a:xfrm>
          <a:off x="530406" y="1391"/>
          <a:ext cx="6384164" cy="1701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98" tIns="103698" rIns="103698" bIns="103698" numCol="1" spcCol="1270" anchor="ctr" anchorCtr="0">
          <a:noAutofit/>
        </a:bodyPr>
        <a:lstStyle/>
        <a:p>
          <a:pPr marL="0" lvl="0" indent="0" algn="l" defTabSz="711200">
            <a:lnSpc>
              <a:spcPct val="90000"/>
            </a:lnSpc>
            <a:spcBef>
              <a:spcPct val="0"/>
            </a:spcBef>
            <a:spcAft>
              <a:spcPct val="35000"/>
            </a:spcAft>
            <a:buNone/>
          </a:pPr>
          <a:r>
            <a:rPr lang="en-US" sz="1600" kern="1200" dirty="0"/>
            <a:t>Title I schools must use Title I set-aside funds to support the Title I Parent and Family Engagement Policy</a:t>
          </a:r>
        </a:p>
        <a:p>
          <a:pPr marL="0" lvl="0" indent="0" algn="l" defTabSz="711200">
            <a:lnSpc>
              <a:spcPct val="90000"/>
            </a:lnSpc>
            <a:spcBef>
              <a:spcPct val="0"/>
            </a:spcBef>
            <a:spcAft>
              <a:spcPct val="35000"/>
            </a:spcAft>
            <a:buNone/>
          </a:pPr>
          <a:r>
            <a:rPr lang="es-ES" sz="1600" kern="1200" dirty="0">
              <a:solidFill>
                <a:srgbClr val="0070C0"/>
              </a:solidFill>
            </a:rPr>
            <a:t>Las escuelas de Título I deben de usar los fondos apartados de Título I para apoyar la política Título I para la Involucración de los Padres y la Familia</a:t>
          </a:r>
          <a:endParaRPr lang="en-US" sz="1600" kern="1200" dirty="0">
            <a:solidFill>
              <a:srgbClr val="0070C0"/>
            </a:solidFill>
          </a:endParaRPr>
        </a:p>
      </dsp:txBody>
      <dsp:txXfrm>
        <a:off x="530406" y="1391"/>
        <a:ext cx="6384164" cy="1701936"/>
      </dsp:txXfrm>
    </dsp:sp>
    <dsp:sp modelId="{B06CB2D6-D20B-4321-97B0-3885210995A9}">
      <dsp:nvSpPr>
        <dsp:cNvPr id="0" name=""/>
        <dsp:cNvSpPr/>
      </dsp:nvSpPr>
      <dsp:spPr>
        <a:xfrm>
          <a:off x="0" y="2113587"/>
          <a:ext cx="7200897" cy="3737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1905FF-CFD8-44BA-8376-8D62CEC54436}">
      <dsp:nvSpPr>
        <dsp:cNvPr id="0" name=""/>
        <dsp:cNvSpPr/>
      </dsp:nvSpPr>
      <dsp:spPr>
        <a:xfrm>
          <a:off x="138916" y="2174169"/>
          <a:ext cx="252574" cy="25257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660479A-D9FB-4AE4-A07C-FD999FF94546}">
      <dsp:nvSpPr>
        <dsp:cNvPr id="0" name=""/>
        <dsp:cNvSpPr/>
      </dsp:nvSpPr>
      <dsp:spPr>
        <a:xfrm>
          <a:off x="530406" y="1873731"/>
          <a:ext cx="6384164" cy="1443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98" tIns="103698" rIns="103698" bIns="103698" numCol="1" spcCol="1270" anchor="ctr" anchorCtr="0">
          <a:noAutofit/>
        </a:bodyPr>
        <a:lstStyle/>
        <a:p>
          <a:pPr marL="0" lvl="0" indent="0" algn="l" defTabSz="711200">
            <a:lnSpc>
              <a:spcPct val="90000"/>
            </a:lnSpc>
            <a:spcBef>
              <a:spcPct val="0"/>
            </a:spcBef>
            <a:spcAft>
              <a:spcPct val="35000"/>
            </a:spcAft>
            <a:buNone/>
          </a:pPr>
          <a:r>
            <a:rPr lang="en-US" sz="1600" kern="1200" dirty="0"/>
            <a:t>The proposed budget from this year’s allocation is: </a:t>
          </a:r>
        </a:p>
        <a:p>
          <a:pPr marL="0" lvl="0" indent="0" algn="l" defTabSz="711200">
            <a:lnSpc>
              <a:spcPct val="90000"/>
            </a:lnSpc>
            <a:spcBef>
              <a:spcPct val="0"/>
            </a:spcBef>
            <a:spcAft>
              <a:spcPct val="35000"/>
            </a:spcAft>
            <a:buNone/>
          </a:pPr>
          <a:r>
            <a:rPr lang="es-CO" sz="1600" kern="1200" dirty="0">
              <a:solidFill>
                <a:srgbClr val="0070C0"/>
              </a:solidFill>
            </a:rPr>
            <a:t>El presupuesto propuesto para las asignaciones de este año es: </a:t>
          </a:r>
          <a:r>
            <a:rPr lang="en-US" sz="1600" i="1" kern="1200" dirty="0">
              <a:solidFill>
                <a:srgbClr val="FF0000"/>
              </a:solidFill>
              <a:highlight>
                <a:srgbClr val="FFFF00"/>
              </a:highlight>
            </a:rPr>
            <a:t>(insert school’s 7E046 expenditures here and explain how the funds support parent engagement resulting in improved student achievement)</a:t>
          </a:r>
          <a:endParaRPr lang="en-US" sz="1600" kern="1200" dirty="0">
            <a:solidFill>
              <a:srgbClr val="FF0000"/>
            </a:solidFill>
            <a:highlight>
              <a:srgbClr val="FFFF00"/>
            </a:highlight>
          </a:endParaRPr>
        </a:p>
      </dsp:txBody>
      <dsp:txXfrm>
        <a:off x="530406" y="1873731"/>
        <a:ext cx="6384164" cy="144381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10/16/20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10/16/20</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A22FEED5-5924-4274-8FA4-CCC0D4E92552}"/>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99A7EB24-ACF1-497E-9EDB-742041A3FE85}" type="slidenum">
              <a:rPr lang="en-US" altLang="en-US" sz="1300" b="0">
                <a:latin typeface="Times New Roman" panose="02020603050405020304" pitchFamily="18" charset="0"/>
              </a:rPr>
              <a:pPr algn="r" eaLnBrk="1" hangingPunct="1"/>
              <a:t>1</a:t>
            </a:fld>
            <a:endParaRPr lang="en-US" altLang="en-US" sz="1300" b="0">
              <a:latin typeface="Times New Roman" panose="02020603050405020304" pitchFamily="18" charset="0"/>
            </a:endParaRPr>
          </a:p>
        </p:txBody>
      </p:sp>
      <p:sp>
        <p:nvSpPr>
          <p:cNvPr id="6147" name="Rectangle 2">
            <a:extLst>
              <a:ext uri="{FF2B5EF4-FFF2-40B4-BE49-F238E27FC236}">
                <a16:creationId xmlns:a16="http://schemas.microsoft.com/office/drawing/2014/main" id="{25E42194-CE19-4440-B482-CE54C09BCA39}"/>
              </a:ext>
            </a:extLst>
          </p:cNvPr>
          <p:cNvSpPr>
            <a:spLocks noGrp="1" noRot="1" noChangeAspect="1" noChangeArrowheads="1" noTextEdit="1"/>
          </p:cNvSpPr>
          <p:nvPr>
            <p:ph type="sldImg"/>
          </p:nvPr>
        </p:nvSpPr>
        <p:spPr>
          <a:xfrm>
            <a:off x="1182688" y="695325"/>
            <a:ext cx="4648200" cy="3486150"/>
          </a:xfrm>
          <a:ln/>
        </p:spPr>
      </p:sp>
      <p:sp>
        <p:nvSpPr>
          <p:cNvPr id="6148" name="Rectangle 3">
            <a:extLst>
              <a:ext uri="{FF2B5EF4-FFF2-40B4-BE49-F238E27FC236}">
                <a16:creationId xmlns:a16="http://schemas.microsoft.com/office/drawing/2014/main" id="{9A60673A-9C6C-47D6-BCF9-806CB8F04B25}"/>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83994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45952FC7-4BB3-466B-BE70-AECD938AB829}"/>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292CF8E1-A0C0-4C3F-967D-F2BA694AD203}" type="slidenum">
              <a:rPr lang="en-US" altLang="en-US" sz="1300" b="0">
                <a:latin typeface="Times New Roman" panose="02020603050405020304" pitchFamily="18" charset="0"/>
              </a:rPr>
              <a:pPr algn="r" eaLnBrk="1" hangingPunct="1"/>
              <a:t>22</a:t>
            </a:fld>
            <a:endParaRPr lang="en-US" altLang="en-US" sz="1300" b="0">
              <a:latin typeface="Times New Roman" panose="02020603050405020304" pitchFamily="18" charset="0"/>
            </a:endParaRPr>
          </a:p>
        </p:txBody>
      </p:sp>
      <p:sp>
        <p:nvSpPr>
          <p:cNvPr id="35843" name="Rectangle 2">
            <a:extLst>
              <a:ext uri="{FF2B5EF4-FFF2-40B4-BE49-F238E27FC236}">
                <a16:creationId xmlns:a16="http://schemas.microsoft.com/office/drawing/2014/main" id="{2B910061-9233-46FF-8B45-9A293CF49B97}"/>
              </a:ext>
            </a:extLst>
          </p:cNvPr>
          <p:cNvSpPr>
            <a:spLocks noGrp="1" noRot="1" noChangeAspect="1" noChangeArrowheads="1" noTextEdit="1"/>
          </p:cNvSpPr>
          <p:nvPr>
            <p:ph type="sldImg"/>
          </p:nvPr>
        </p:nvSpPr>
        <p:spPr>
          <a:xfrm>
            <a:off x="1182688" y="695325"/>
            <a:ext cx="4648200" cy="3486150"/>
          </a:xfrm>
          <a:ln/>
        </p:spPr>
      </p:sp>
      <p:sp>
        <p:nvSpPr>
          <p:cNvPr id="35844" name="Rectangle 3">
            <a:extLst>
              <a:ext uri="{FF2B5EF4-FFF2-40B4-BE49-F238E27FC236}">
                <a16:creationId xmlns:a16="http://schemas.microsoft.com/office/drawing/2014/main" id="{93280DB5-5C7C-4A96-B3F5-7C17A74CB364}"/>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177029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45952FC7-4BB3-466B-BE70-AECD938AB829}"/>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marL="0" marR="0" lvl="0" indent="0" algn="r" defTabSz="949325" rtl="0" eaLnBrk="1" fontAlgn="auto" latinLnBrk="0" hangingPunct="1">
              <a:lnSpc>
                <a:spcPct val="100000"/>
              </a:lnSpc>
              <a:spcBef>
                <a:spcPts val="0"/>
              </a:spcBef>
              <a:spcAft>
                <a:spcPts val="0"/>
              </a:spcAft>
              <a:buClrTx/>
              <a:buSzTx/>
              <a:buFontTx/>
              <a:buNone/>
              <a:tabLst/>
              <a:defRPr/>
            </a:pPr>
            <a:fld id="{292CF8E1-A0C0-4C3F-967D-F2BA694AD203}"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49325" rtl="0" eaLnBrk="1" fontAlgn="auto" latinLnBrk="0" hangingPunct="1">
                <a:lnSpc>
                  <a:spcPct val="100000"/>
                </a:lnSpc>
                <a:spcBef>
                  <a:spcPts val="0"/>
                </a:spcBef>
                <a:spcAft>
                  <a:spcPts val="0"/>
                </a:spcAft>
                <a:buClrTx/>
                <a:buSzTx/>
                <a:buFontTx/>
                <a:buNone/>
                <a:tabLst/>
                <a:defRPr/>
              </a:pPr>
              <a:t>23</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5843" name="Rectangle 2">
            <a:extLst>
              <a:ext uri="{FF2B5EF4-FFF2-40B4-BE49-F238E27FC236}">
                <a16:creationId xmlns:a16="http://schemas.microsoft.com/office/drawing/2014/main" id="{2B910061-9233-46FF-8B45-9A293CF49B97}"/>
              </a:ext>
            </a:extLst>
          </p:cNvPr>
          <p:cNvSpPr>
            <a:spLocks noGrp="1" noRot="1" noChangeAspect="1" noChangeArrowheads="1" noTextEdit="1"/>
          </p:cNvSpPr>
          <p:nvPr>
            <p:ph type="sldImg"/>
          </p:nvPr>
        </p:nvSpPr>
        <p:spPr>
          <a:xfrm>
            <a:off x="1182688" y="695325"/>
            <a:ext cx="4648200" cy="3486150"/>
          </a:xfrm>
          <a:ln/>
        </p:spPr>
      </p:sp>
      <p:sp>
        <p:nvSpPr>
          <p:cNvPr id="35844" name="Rectangle 3">
            <a:extLst>
              <a:ext uri="{FF2B5EF4-FFF2-40B4-BE49-F238E27FC236}">
                <a16:creationId xmlns:a16="http://schemas.microsoft.com/office/drawing/2014/main" id="{93280DB5-5C7C-4A96-B3F5-7C17A74CB364}"/>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999119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FE445183-EDD3-4BC9-A0DB-991A64B107C0}"/>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7788E004-B6C4-4FD3-956A-E104D3FC47C4}" type="slidenum">
              <a:rPr lang="en-US" altLang="en-US" sz="1300" b="0">
                <a:latin typeface="Times New Roman" panose="02020603050405020304" pitchFamily="18" charset="0"/>
              </a:rPr>
              <a:pPr algn="r" eaLnBrk="1" hangingPunct="1"/>
              <a:t>24</a:t>
            </a:fld>
            <a:endParaRPr lang="en-US" altLang="en-US" sz="1300" b="0">
              <a:latin typeface="Times New Roman" panose="02020603050405020304" pitchFamily="18" charset="0"/>
            </a:endParaRPr>
          </a:p>
        </p:txBody>
      </p:sp>
      <p:sp>
        <p:nvSpPr>
          <p:cNvPr id="37891" name="Rectangle 2">
            <a:extLst>
              <a:ext uri="{FF2B5EF4-FFF2-40B4-BE49-F238E27FC236}">
                <a16:creationId xmlns:a16="http://schemas.microsoft.com/office/drawing/2014/main" id="{6D475019-E83A-45E8-90C2-AD04DACAE82A}"/>
              </a:ext>
            </a:extLst>
          </p:cNvPr>
          <p:cNvSpPr>
            <a:spLocks noGrp="1" noRot="1" noChangeAspect="1" noChangeArrowheads="1" noTextEdit="1"/>
          </p:cNvSpPr>
          <p:nvPr>
            <p:ph type="sldImg"/>
          </p:nvPr>
        </p:nvSpPr>
        <p:spPr>
          <a:xfrm>
            <a:off x="1182688" y="695325"/>
            <a:ext cx="4648200" cy="3486150"/>
          </a:xfrm>
          <a:ln/>
        </p:spPr>
      </p:sp>
      <p:sp>
        <p:nvSpPr>
          <p:cNvPr id="37892" name="Rectangle 3">
            <a:extLst>
              <a:ext uri="{FF2B5EF4-FFF2-40B4-BE49-F238E27FC236}">
                <a16:creationId xmlns:a16="http://schemas.microsoft.com/office/drawing/2014/main" id="{B3A54C4B-BA65-43B1-A3C0-2C866BE8530A}"/>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853590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D80ECC66-0414-499F-904E-11CF79395B48}"/>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marL="0" marR="0" lvl="0" indent="0" algn="r" defTabSz="949325" rtl="0" eaLnBrk="1" fontAlgn="auto" latinLnBrk="0" hangingPunct="1">
              <a:lnSpc>
                <a:spcPct val="100000"/>
              </a:lnSpc>
              <a:spcBef>
                <a:spcPts val="0"/>
              </a:spcBef>
              <a:spcAft>
                <a:spcPts val="0"/>
              </a:spcAft>
              <a:buClrTx/>
              <a:buSzTx/>
              <a:buFontTx/>
              <a:buNone/>
              <a:tabLst/>
              <a:defRPr/>
            </a:pPr>
            <a:fld id="{06977E0B-5642-4688-9A85-CF56D6EE0F8A}"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49325" rtl="0" eaLnBrk="1" fontAlgn="auto" latinLnBrk="0" hangingPunct="1">
                <a:lnSpc>
                  <a:spcPct val="100000"/>
                </a:lnSpc>
                <a:spcBef>
                  <a:spcPts val="0"/>
                </a:spcBef>
                <a:spcAft>
                  <a:spcPts val="0"/>
                </a:spcAft>
                <a:buClrTx/>
                <a:buSzTx/>
                <a:buFontTx/>
                <a:buNone/>
                <a:tabLst/>
                <a:defRPr/>
              </a:pPr>
              <a:t>27</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1987" name="Rectangle 2">
            <a:extLst>
              <a:ext uri="{FF2B5EF4-FFF2-40B4-BE49-F238E27FC236}">
                <a16:creationId xmlns:a16="http://schemas.microsoft.com/office/drawing/2014/main" id="{66EC61E4-D645-4FCF-A05F-63B0B4C6E9E3}"/>
              </a:ext>
            </a:extLst>
          </p:cNvPr>
          <p:cNvSpPr>
            <a:spLocks noGrp="1" noRot="1" noChangeAspect="1" noChangeArrowheads="1" noTextEdit="1"/>
          </p:cNvSpPr>
          <p:nvPr>
            <p:ph type="sldImg"/>
          </p:nvPr>
        </p:nvSpPr>
        <p:spPr>
          <a:xfrm>
            <a:off x="1182688" y="695325"/>
            <a:ext cx="4648200" cy="3486150"/>
          </a:xfrm>
          <a:ln/>
        </p:spPr>
      </p:sp>
      <p:sp>
        <p:nvSpPr>
          <p:cNvPr id="41988" name="Rectangle 3">
            <a:extLst>
              <a:ext uri="{FF2B5EF4-FFF2-40B4-BE49-F238E27FC236}">
                <a16:creationId xmlns:a16="http://schemas.microsoft.com/office/drawing/2014/main" id="{2D3D7B64-63CC-44CA-A897-41555A255670}"/>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r>
              <a:rPr lang="en-US" altLang="en-US" b="1">
                <a:latin typeface="Times New Roman" panose="02020603050405020304" pitchFamily="18" charset="0"/>
                <a:cs typeface="Times New Roman" panose="02020603050405020304" pitchFamily="18" charset="0"/>
              </a:rPr>
              <a:t>The policy describes how the school will carry out the parent and family engagement requirements in </a:t>
            </a:r>
            <a:r>
              <a:rPr lang="en-US" altLang="en-US" b="1" i="1">
                <a:latin typeface="Times New Roman" panose="02020603050405020304" pitchFamily="18" charset="0"/>
                <a:cs typeface="Times New Roman" panose="02020603050405020304" pitchFamily="18" charset="0"/>
              </a:rPr>
              <a:t>Every Student Succeeds Act</a:t>
            </a:r>
            <a:r>
              <a:rPr lang="en-US" altLang="en-US" b="1">
                <a:latin typeface="Times New Roman" panose="02020603050405020304" pitchFamily="18" charset="0"/>
                <a:cs typeface="Times New Roman" panose="02020603050405020304" pitchFamily="18" charset="0"/>
              </a:rPr>
              <a:t>, </a:t>
            </a:r>
            <a:r>
              <a:rPr lang="en-US" altLang="en-US" b="1" i="1">
                <a:latin typeface="Times New Roman" panose="02020603050405020304" pitchFamily="18" charset="0"/>
                <a:cs typeface="Times New Roman" panose="02020603050405020304" pitchFamily="18" charset="0"/>
              </a:rPr>
              <a:t>Title I, Part A, Section 1116. </a:t>
            </a:r>
            <a:r>
              <a:rPr lang="en-US" altLang="en-US" b="1">
                <a:latin typeface="Times New Roman" panose="02020603050405020304" pitchFamily="18" charset="0"/>
                <a:cs typeface="Times New Roman" panose="02020603050405020304" pitchFamily="18" charset="0"/>
              </a:rPr>
              <a:t>The policy must be agreed on by parents. </a:t>
            </a:r>
          </a:p>
          <a:p>
            <a:pPr eaLnBrk="1" hangingPunct="1"/>
            <a:endParaRPr lang="en-US" altLang="en-US" i="1">
              <a:latin typeface="Times New Roman" panose="02020603050405020304" pitchFamily="18" charset="0"/>
              <a:cs typeface="Times New Roman" panose="02020603050405020304" pitchFamily="18" charset="0"/>
            </a:endParaRPr>
          </a:p>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1165541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DEC94A1B-7A4B-43BD-90C7-99E13A14FAE4}"/>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C8056AEF-C244-4062-8238-EC7B4119ABE8}" type="slidenum">
              <a:rPr lang="en-US" altLang="en-US" sz="1300" b="0">
                <a:latin typeface="Times New Roman" panose="02020603050405020304" pitchFamily="18" charset="0"/>
              </a:rPr>
              <a:pPr algn="r" eaLnBrk="1" hangingPunct="1"/>
              <a:t>28</a:t>
            </a:fld>
            <a:endParaRPr lang="en-US" altLang="en-US" sz="1300" b="0">
              <a:latin typeface="Times New Roman" panose="02020603050405020304" pitchFamily="18" charset="0"/>
            </a:endParaRPr>
          </a:p>
        </p:txBody>
      </p:sp>
      <p:sp>
        <p:nvSpPr>
          <p:cNvPr id="44035" name="Rectangle 2">
            <a:extLst>
              <a:ext uri="{FF2B5EF4-FFF2-40B4-BE49-F238E27FC236}">
                <a16:creationId xmlns:a16="http://schemas.microsoft.com/office/drawing/2014/main" id="{A71A690F-B305-4D0C-B60C-CD54125C175F}"/>
              </a:ext>
            </a:extLst>
          </p:cNvPr>
          <p:cNvSpPr>
            <a:spLocks noGrp="1" noRot="1" noChangeAspect="1" noChangeArrowheads="1" noTextEdit="1"/>
          </p:cNvSpPr>
          <p:nvPr>
            <p:ph type="sldImg"/>
          </p:nvPr>
        </p:nvSpPr>
        <p:spPr>
          <a:xfrm>
            <a:off x="1182688" y="695325"/>
            <a:ext cx="4648200" cy="3486150"/>
          </a:xfrm>
          <a:ln/>
        </p:spPr>
      </p:sp>
      <p:sp>
        <p:nvSpPr>
          <p:cNvPr id="44036" name="Rectangle 3">
            <a:extLst>
              <a:ext uri="{FF2B5EF4-FFF2-40B4-BE49-F238E27FC236}">
                <a16:creationId xmlns:a16="http://schemas.microsoft.com/office/drawing/2014/main" id="{603B274E-6F3B-4B14-AA44-91F45B65508D}"/>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endParaRPr lang="es-MX" altLang="en-US" b="1" i="1">
              <a:latin typeface="Times New Roman" panose="02020603050405020304" pitchFamily="18" charset="0"/>
            </a:endParaRPr>
          </a:p>
        </p:txBody>
      </p:sp>
    </p:spTree>
    <p:extLst>
      <p:ext uri="{BB962C8B-B14F-4D97-AF65-F5344CB8AC3E}">
        <p14:creationId xmlns:p14="http://schemas.microsoft.com/office/powerpoint/2010/main" val="4180239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5786B83B-E228-422A-B5EF-5EC4C7C72BC3}"/>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5FCE3E7F-AEEA-4D08-B9F8-DEC11DBEE08B}" type="slidenum">
              <a:rPr lang="en-US" altLang="en-US" sz="1300" b="0">
                <a:latin typeface="Times New Roman" panose="02020603050405020304" pitchFamily="18" charset="0"/>
              </a:rPr>
              <a:pPr algn="r" eaLnBrk="1" hangingPunct="1"/>
              <a:t>30</a:t>
            </a:fld>
            <a:endParaRPr lang="en-US" altLang="en-US" sz="1300" b="0">
              <a:latin typeface="Times New Roman" panose="02020603050405020304" pitchFamily="18" charset="0"/>
            </a:endParaRPr>
          </a:p>
        </p:txBody>
      </p:sp>
      <p:sp>
        <p:nvSpPr>
          <p:cNvPr id="47107" name="Rectangle 2">
            <a:extLst>
              <a:ext uri="{FF2B5EF4-FFF2-40B4-BE49-F238E27FC236}">
                <a16:creationId xmlns:a16="http://schemas.microsoft.com/office/drawing/2014/main" id="{F6C6B1F4-0F73-4182-8DA1-47B0B6213C11}"/>
              </a:ext>
            </a:extLst>
          </p:cNvPr>
          <p:cNvSpPr>
            <a:spLocks noGrp="1" noRot="1" noChangeAspect="1" noChangeArrowheads="1" noTextEdit="1"/>
          </p:cNvSpPr>
          <p:nvPr>
            <p:ph type="sldImg"/>
          </p:nvPr>
        </p:nvSpPr>
        <p:spPr>
          <a:xfrm>
            <a:off x="1182688" y="695325"/>
            <a:ext cx="4648200" cy="3486150"/>
          </a:xfrm>
          <a:ln/>
        </p:spPr>
      </p:sp>
      <p:sp>
        <p:nvSpPr>
          <p:cNvPr id="47108" name="Rectangle 3">
            <a:extLst>
              <a:ext uri="{FF2B5EF4-FFF2-40B4-BE49-F238E27FC236}">
                <a16:creationId xmlns:a16="http://schemas.microsoft.com/office/drawing/2014/main" id="{E7266935-2B66-4083-BD9D-8176DB0A7E6C}"/>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2388908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A52EABA6-1897-4D07-AB40-DA7F4298EA2C}"/>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3E90DEB5-B053-4AE5-8BA2-10C761D9F607}" type="slidenum">
              <a:rPr lang="en-US" altLang="en-US" sz="1300" b="0">
                <a:latin typeface="Times New Roman" panose="02020603050405020304" pitchFamily="18" charset="0"/>
              </a:rPr>
              <a:pPr algn="r" eaLnBrk="1" hangingPunct="1"/>
              <a:t>31</a:t>
            </a:fld>
            <a:endParaRPr lang="en-US" altLang="en-US" sz="1300" b="0">
              <a:latin typeface="Times New Roman" panose="02020603050405020304" pitchFamily="18" charset="0"/>
            </a:endParaRPr>
          </a:p>
        </p:txBody>
      </p:sp>
      <p:sp>
        <p:nvSpPr>
          <p:cNvPr id="49155" name="Rectangle 2">
            <a:extLst>
              <a:ext uri="{FF2B5EF4-FFF2-40B4-BE49-F238E27FC236}">
                <a16:creationId xmlns:a16="http://schemas.microsoft.com/office/drawing/2014/main" id="{4061B45A-D7AB-4BE9-8DC4-011C53429D33}"/>
              </a:ext>
            </a:extLst>
          </p:cNvPr>
          <p:cNvSpPr>
            <a:spLocks noGrp="1" noRot="1" noChangeAspect="1" noChangeArrowheads="1" noTextEdit="1"/>
          </p:cNvSpPr>
          <p:nvPr>
            <p:ph type="sldImg"/>
          </p:nvPr>
        </p:nvSpPr>
        <p:spPr>
          <a:xfrm>
            <a:off x="1182688" y="695325"/>
            <a:ext cx="4648200" cy="3486150"/>
          </a:xfrm>
          <a:ln/>
        </p:spPr>
      </p:sp>
      <p:sp>
        <p:nvSpPr>
          <p:cNvPr id="49156" name="Rectangle 3">
            <a:extLst>
              <a:ext uri="{FF2B5EF4-FFF2-40B4-BE49-F238E27FC236}">
                <a16:creationId xmlns:a16="http://schemas.microsoft.com/office/drawing/2014/main" id="{829CD38D-0F3B-4D86-9FE2-E8595C8155E0}"/>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524009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A52EABA6-1897-4D07-AB40-DA7F4298EA2C}"/>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3E90DEB5-B053-4AE5-8BA2-10C761D9F607}" type="slidenum">
              <a:rPr lang="en-US" altLang="en-US" sz="1300" b="0">
                <a:latin typeface="Times New Roman" panose="02020603050405020304" pitchFamily="18" charset="0"/>
              </a:rPr>
              <a:pPr algn="r" eaLnBrk="1" hangingPunct="1"/>
              <a:t>33</a:t>
            </a:fld>
            <a:endParaRPr lang="en-US" altLang="en-US" sz="1300" b="0">
              <a:latin typeface="Times New Roman" panose="02020603050405020304" pitchFamily="18" charset="0"/>
            </a:endParaRPr>
          </a:p>
        </p:txBody>
      </p:sp>
      <p:sp>
        <p:nvSpPr>
          <p:cNvPr id="49155" name="Rectangle 2">
            <a:extLst>
              <a:ext uri="{FF2B5EF4-FFF2-40B4-BE49-F238E27FC236}">
                <a16:creationId xmlns:a16="http://schemas.microsoft.com/office/drawing/2014/main" id="{4061B45A-D7AB-4BE9-8DC4-011C53429D33}"/>
              </a:ext>
            </a:extLst>
          </p:cNvPr>
          <p:cNvSpPr>
            <a:spLocks noGrp="1" noRot="1" noChangeAspect="1" noChangeArrowheads="1" noTextEdit="1"/>
          </p:cNvSpPr>
          <p:nvPr>
            <p:ph type="sldImg"/>
          </p:nvPr>
        </p:nvSpPr>
        <p:spPr>
          <a:xfrm>
            <a:off x="1182688" y="695325"/>
            <a:ext cx="4648200" cy="3486150"/>
          </a:xfrm>
          <a:ln/>
        </p:spPr>
      </p:sp>
      <p:sp>
        <p:nvSpPr>
          <p:cNvPr id="49156" name="Rectangle 3">
            <a:extLst>
              <a:ext uri="{FF2B5EF4-FFF2-40B4-BE49-F238E27FC236}">
                <a16:creationId xmlns:a16="http://schemas.microsoft.com/office/drawing/2014/main" id="{829CD38D-0F3B-4D86-9FE2-E8595C8155E0}"/>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3622369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5786B83B-E228-422A-B5EF-5EC4C7C72BC3}"/>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5FCE3E7F-AEEA-4D08-B9F8-DEC11DBEE08B}" type="slidenum">
              <a:rPr lang="en-US" altLang="en-US" sz="1300" b="0">
                <a:latin typeface="Times New Roman" panose="02020603050405020304" pitchFamily="18" charset="0"/>
              </a:rPr>
              <a:pPr algn="r" eaLnBrk="1" hangingPunct="1"/>
              <a:t>34</a:t>
            </a:fld>
            <a:endParaRPr lang="en-US" altLang="en-US" sz="1300" b="0">
              <a:latin typeface="Times New Roman" panose="02020603050405020304" pitchFamily="18" charset="0"/>
            </a:endParaRPr>
          </a:p>
        </p:txBody>
      </p:sp>
      <p:sp>
        <p:nvSpPr>
          <p:cNvPr id="47107" name="Rectangle 2">
            <a:extLst>
              <a:ext uri="{FF2B5EF4-FFF2-40B4-BE49-F238E27FC236}">
                <a16:creationId xmlns:a16="http://schemas.microsoft.com/office/drawing/2014/main" id="{F6C6B1F4-0F73-4182-8DA1-47B0B6213C11}"/>
              </a:ext>
            </a:extLst>
          </p:cNvPr>
          <p:cNvSpPr>
            <a:spLocks noGrp="1" noRot="1" noChangeAspect="1" noChangeArrowheads="1" noTextEdit="1"/>
          </p:cNvSpPr>
          <p:nvPr>
            <p:ph type="sldImg"/>
          </p:nvPr>
        </p:nvSpPr>
        <p:spPr>
          <a:xfrm>
            <a:off x="1182688" y="695325"/>
            <a:ext cx="4648200" cy="3486150"/>
          </a:xfrm>
          <a:ln/>
        </p:spPr>
      </p:sp>
      <p:sp>
        <p:nvSpPr>
          <p:cNvPr id="47108" name="Rectangle 3">
            <a:extLst>
              <a:ext uri="{FF2B5EF4-FFF2-40B4-BE49-F238E27FC236}">
                <a16:creationId xmlns:a16="http://schemas.microsoft.com/office/drawing/2014/main" id="{E7266935-2B66-4083-BD9D-8176DB0A7E6C}"/>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3008053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8F03D37C-39AF-4115-9A95-CC0CEA9BBFA9}"/>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C92F067C-A219-4F03-B91A-B86C3DE47AE7}" type="slidenum">
              <a:rPr lang="en-US" altLang="en-US" sz="1300" b="0">
                <a:latin typeface="Times New Roman" panose="02020603050405020304" pitchFamily="18" charset="0"/>
              </a:rPr>
              <a:pPr algn="r" eaLnBrk="1" hangingPunct="1"/>
              <a:t>36</a:t>
            </a:fld>
            <a:endParaRPr lang="en-US" altLang="en-US" sz="1300" b="0">
              <a:latin typeface="Times New Roman" panose="02020603050405020304" pitchFamily="18" charset="0"/>
            </a:endParaRPr>
          </a:p>
        </p:txBody>
      </p:sp>
      <p:sp>
        <p:nvSpPr>
          <p:cNvPr id="52227" name="Rectangle 2">
            <a:extLst>
              <a:ext uri="{FF2B5EF4-FFF2-40B4-BE49-F238E27FC236}">
                <a16:creationId xmlns:a16="http://schemas.microsoft.com/office/drawing/2014/main" id="{7BD56B81-FD13-4D8A-B7B7-089337880BD7}"/>
              </a:ext>
            </a:extLst>
          </p:cNvPr>
          <p:cNvSpPr>
            <a:spLocks noGrp="1" noRot="1" noChangeAspect="1" noChangeArrowheads="1" noTextEdit="1"/>
          </p:cNvSpPr>
          <p:nvPr>
            <p:ph type="sldImg"/>
          </p:nvPr>
        </p:nvSpPr>
        <p:spPr>
          <a:xfrm>
            <a:off x="1182688" y="695325"/>
            <a:ext cx="4648200" cy="3486150"/>
          </a:xfrm>
          <a:ln/>
        </p:spPr>
      </p:sp>
      <p:sp>
        <p:nvSpPr>
          <p:cNvPr id="52228" name="Rectangle 3">
            <a:extLst>
              <a:ext uri="{FF2B5EF4-FFF2-40B4-BE49-F238E27FC236}">
                <a16:creationId xmlns:a16="http://schemas.microsoft.com/office/drawing/2014/main" id="{7EE368DE-9B2E-4223-BB38-5C2748F60DF2}"/>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endParaRPr lang="es-MX" altLang="en-US" i="1">
              <a:latin typeface="Times New Roman" panose="02020603050405020304" pitchFamily="18" charset="0"/>
            </a:endParaRPr>
          </a:p>
        </p:txBody>
      </p:sp>
    </p:spTree>
    <p:extLst>
      <p:ext uri="{BB962C8B-B14F-4D97-AF65-F5344CB8AC3E}">
        <p14:creationId xmlns:p14="http://schemas.microsoft.com/office/powerpoint/2010/main" val="416003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DC360789-16B3-45CC-8F82-98A7221DD27C}"/>
              </a:ext>
            </a:extLst>
          </p:cNvPr>
          <p:cNvSpPr>
            <a:spLocks noGrp="1" noRot="1" noChangeAspect="1" noChangeArrowheads="1" noTextEdit="1"/>
          </p:cNvSpPr>
          <p:nvPr>
            <p:ph type="sldImg"/>
          </p:nvPr>
        </p:nvSpPr>
        <p:spPr>
          <a:xfrm>
            <a:off x="1143000" y="685800"/>
            <a:ext cx="4572000" cy="3429000"/>
          </a:xfrm>
          <a:ln/>
        </p:spPr>
      </p:sp>
      <p:sp>
        <p:nvSpPr>
          <p:cNvPr id="11267" name="Notes Placeholder 2">
            <a:extLst>
              <a:ext uri="{FF2B5EF4-FFF2-40B4-BE49-F238E27FC236}">
                <a16:creationId xmlns:a16="http://schemas.microsoft.com/office/drawing/2014/main" id="{225479D6-534A-4E53-8675-31AA01484DE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Poverty ranking </a:t>
            </a:r>
            <a:r>
              <a:rPr lang="en-US" altLang="en-US">
                <a:solidFill>
                  <a:srgbClr val="000000"/>
                </a:solidFill>
                <a:latin typeface="Times New Roman" panose="02020603050405020304" pitchFamily="18" charset="0"/>
                <a:cs typeface="Times New Roman" panose="02020603050405020304" pitchFamily="18" charset="0"/>
              </a:rPr>
              <a:t>based on free- or reduced-price meal applications and/or CalWORKS</a:t>
            </a:r>
          </a:p>
        </p:txBody>
      </p:sp>
      <p:sp>
        <p:nvSpPr>
          <p:cNvPr id="11268" name="Slide Number Placeholder 3">
            <a:extLst>
              <a:ext uri="{FF2B5EF4-FFF2-40B4-BE49-F238E27FC236}">
                <a16:creationId xmlns:a16="http://schemas.microsoft.com/office/drawing/2014/main" id="{CCF2924C-EC2B-47F2-9B43-27FEE03AB77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Garamond" panose="02020404030301010803" pitchFamily="18" charset="0"/>
              </a:defRPr>
            </a:lvl1pPr>
            <a:lvl2pPr marL="742950" indent="-285750" defTabSz="930275">
              <a:defRPr b="1">
                <a:solidFill>
                  <a:schemeClr val="tx1"/>
                </a:solidFill>
                <a:latin typeface="Garamond" panose="02020404030301010803" pitchFamily="18" charset="0"/>
              </a:defRPr>
            </a:lvl2pPr>
            <a:lvl3pPr marL="1143000" indent="-228600" defTabSz="930275">
              <a:defRPr b="1">
                <a:solidFill>
                  <a:schemeClr val="tx1"/>
                </a:solidFill>
                <a:latin typeface="Garamond" panose="02020404030301010803" pitchFamily="18" charset="0"/>
              </a:defRPr>
            </a:lvl3pPr>
            <a:lvl4pPr marL="1600200" indent="-228600" defTabSz="930275">
              <a:defRPr b="1">
                <a:solidFill>
                  <a:schemeClr val="tx1"/>
                </a:solidFill>
                <a:latin typeface="Garamond" panose="02020404030301010803" pitchFamily="18" charset="0"/>
              </a:defRPr>
            </a:lvl4pPr>
            <a:lvl5pPr marL="2057400" indent="-228600" defTabSz="930275">
              <a:defRPr b="1">
                <a:solidFill>
                  <a:schemeClr val="tx1"/>
                </a:solidFill>
                <a:latin typeface="Garamond" panose="02020404030301010803" pitchFamily="18" charset="0"/>
              </a:defRPr>
            </a:lvl5pPr>
            <a:lvl6pPr marL="2514600" indent="-228600" defTabSz="93027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3027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3027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30275" eaLnBrk="0" fontAlgn="base" hangingPunct="0">
              <a:spcBef>
                <a:spcPct val="0"/>
              </a:spcBef>
              <a:spcAft>
                <a:spcPct val="0"/>
              </a:spcAft>
              <a:defRPr b="1">
                <a:solidFill>
                  <a:schemeClr val="tx1"/>
                </a:solidFill>
                <a:latin typeface="Garamond" panose="02020404030301010803" pitchFamily="18" charset="0"/>
              </a:defRPr>
            </a:lvl9pPr>
          </a:lstStyle>
          <a:p>
            <a:fld id="{2870DB43-8A78-4D73-B139-005EF2FABB40}" type="slidenum">
              <a:rPr lang="en-US" altLang="en-US" b="0">
                <a:latin typeface="Times New Roman" panose="02020603050405020304" pitchFamily="18" charset="0"/>
              </a:rPr>
              <a:pPr/>
              <a:t>5</a:t>
            </a:fld>
            <a:endParaRPr lang="en-US" altLang="en-US" b="0">
              <a:latin typeface="Times New Roman" panose="02020603050405020304" pitchFamily="18" charset="0"/>
            </a:endParaRPr>
          </a:p>
        </p:txBody>
      </p:sp>
    </p:spTree>
    <p:extLst>
      <p:ext uri="{BB962C8B-B14F-4D97-AF65-F5344CB8AC3E}">
        <p14:creationId xmlns:p14="http://schemas.microsoft.com/office/powerpoint/2010/main" val="924544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FD510482-400B-449C-BDD8-F83BC7A56EF0}"/>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9628DB9C-7931-43C9-BB41-69FAFEC3C2DE}" type="slidenum">
              <a:rPr lang="en-US" altLang="en-US" sz="1300" b="0">
                <a:latin typeface="Times New Roman" panose="02020603050405020304" pitchFamily="18" charset="0"/>
              </a:rPr>
              <a:pPr algn="r" eaLnBrk="1" hangingPunct="1"/>
              <a:t>37</a:t>
            </a:fld>
            <a:endParaRPr lang="en-US" altLang="en-US" sz="1300" b="0">
              <a:latin typeface="Times New Roman" panose="02020603050405020304" pitchFamily="18" charset="0"/>
            </a:endParaRPr>
          </a:p>
        </p:txBody>
      </p:sp>
      <p:sp>
        <p:nvSpPr>
          <p:cNvPr id="54275" name="Rectangle 2">
            <a:extLst>
              <a:ext uri="{FF2B5EF4-FFF2-40B4-BE49-F238E27FC236}">
                <a16:creationId xmlns:a16="http://schemas.microsoft.com/office/drawing/2014/main" id="{A2B5FD1D-44FF-4AE3-94DC-F7C7816FAA14}"/>
              </a:ext>
            </a:extLst>
          </p:cNvPr>
          <p:cNvSpPr>
            <a:spLocks noGrp="1" noRot="1" noChangeAspect="1" noChangeArrowheads="1" noTextEdit="1"/>
          </p:cNvSpPr>
          <p:nvPr>
            <p:ph type="sldImg"/>
          </p:nvPr>
        </p:nvSpPr>
        <p:spPr>
          <a:xfrm>
            <a:off x="1182688" y="695325"/>
            <a:ext cx="4648200" cy="3486150"/>
          </a:xfrm>
          <a:ln/>
        </p:spPr>
      </p:sp>
      <p:sp>
        <p:nvSpPr>
          <p:cNvPr id="54276" name="Rectangle 3">
            <a:extLst>
              <a:ext uri="{FF2B5EF4-FFF2-40B4-BE49-F238E27FC236}">
                <a16:creationId xmlns:a16="http://schemas.microsoft.com/office/drawing/2014/main" id="{9C7ED9D6-DFB8-407A-A075-23EE30AB8B4A}"/>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3276143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9302F3D6-E28C-4B42-B9E5-BAAC8F486982}"/>
              </a:ext>
            </a:extLst>
          </p:cNvPr>
          <p:cNvSpPr>
            <a:spLocks noGrp="1" noRot="1" noChangeAspect="1" noChangeArrowheads="1" noTextEdit="1"/>
          </p:cNvSpPr>
          <p:nvPr>
            <p:ph type="sldImg"/>
          </p:nvPr>
        </p:nvSpPr>
        <p:spPr>
          <a:xfrm>
            <a:off x="1143000" y="685800"/>
            <a:ext cx="4572000" cy="3429000"/>
          </a:xfrm>
          <a:ln/>
        </p:spPr>
      </p:sp>
      <p:sp>
        <p:nvSpPr>
          <p:cNvPr id="57347" name="Notes Placeholder 2">
            <a:extLst>
              <a:ext uri="{FF2B5EF4-FFF2-40B4-BE49-F238E27FC236}">
                <a16:creationId xmlns:a16="http://schemas.microsoft.com/office/drawing/2014/main" id="{14E2CC57-318A-4098-A7F5-F0CFDEA6B35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New Roman" panose="02020603050405020304" pitchFamily="18" charset="0"/>
                <a:cs typeface="Times New Roman" panose="02020603050405020304" pitchFamily="18" charset="0"/>
              </a:rPr>
              <a:t>Data points are based on the California School Dashboard (available at caschooldashboard.org).</a:t>
            </a:r>
          </a:p>
          <a:p>
            <a:endParaRPr lang="en-US" altLang="en-US">
              <a:latin typeface="Times New Roman" panose="02020603050405020304" pitchFamily="18" charset="0"/>
            </a:endParaRPr>
          </a:p>
        </p:txBody>
      </p:sp>
      <p:sp>
        <p:nvSpPr>
          <p:cNvPr id="57348" name="Slide Number Placeholder 3">
            <a:extLst>
              <a:ext uri="{FF2B5EF4-FFF2-40B4-BE49-F238E27FC236}">
                <a16:creationId xmlns:a16="http://schemas.microsoft.com/office/drawing/2014/main" id="{79B22624-332A-4D36-929F-4C3E589D49B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Garamond" panose="02020404030301010803" pitchFamily="18" charset="0"/>
              </a:defRPr>
            </a:lvl1pPr>
            <a:lvl2pPr marL="742950" indent="-285750" defTabSz="930275">
              <a:defRPr b="1">
                <a:solidFill>
                  <a:schemeClr val="tx1"/>
                </a:solidFill>
                <a:latin typeface="Garamond" panose="02020404030301010803" pitchFamily="18" charset="0"/>
              </a:defRPr>
            </a:lvl2pPr>
            <a:lvl3pPr marL="1143000" indent="-228600" defTabSz="930275">
              <a:defRPr b="1">
                <a:solidFill>
                  <a:schemeClr val="tx1"/>
                </a:solidFill>
                <a:latin typeface="Garamond" panose="02020404030301010803" pitchFamily="18" charset="0"/>
              </a:defRPr>
            </a:lvl3pPr>
            <a:lvl4pPr marL="1600200" indent="-228600" defTabSz="930275">
              <a:defRPr b="1">
                <a:solidFill>
                  <a:schemeClr val="tx1"/>
                </a:solidFill>
                <a:latin typeface="Garamond" panose="02020404030301010803" pitchFamily="18" charset="0"/>
              </a:defRPr>
            </a:lvl4pPr>
            <a:lvl5pPr marL="2057400" indent="-228600" defTabSz="930275">
              <a:defRPr b="1">
                <a:solidFill>
                  <a:schemeClr val="tx1"/>
                </a:solidFill>
                <a:latin typeface="Garamond" panose="02020404030301010803" pitchFamily="18" charset="0"/>
              </a:defRPr>
            </a:lvl5pPr>
            <a:lvl6pPr marL="2514600" indent="-228600" defTabSz="93027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3027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3027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30275" eaLnBrk="0" fontAlgn="base" hangingPunct="0">
              <a:spcBef>
                <a:spcPct val="0"/>
              </a:spcBef>
              <a:spcAft>
                <a:spcPct val="0"/>
              </a:spcAft>
              <a:defRPr b="1">
                <a:solidFill>
                  <a:schemeClr val="tx1"/>
                </a:solidFill>
                <a:latin typeface="Garamond" panose="02020404030301010803" pitchFamily="18" charset="0"/>
              </a:defRPr>
            </a:lvl9pPr>
          </a:lstStyle>
          <a:p>
            <a:fld id="{CD21DA2F-8953-47D3-8C63-8165C3E23409}" type="slidenum">
              <a:rPr lang="en-US" altLang="en-US" b="0">
                <a:latin typeface="Times New Roman" panose="02020603050405020304" pitchFamily="18" charset="0"/>
              </a:rPr>
              <a:pPr/>
              <a:t>39</a:t>
            </a:fld>
            <a:endParaRPr lang="en-US" altLang="en-US" b="0">
              <a:latin typeface="Times New Roman" panose="02020603050405020304" pitchFamily="18" charset="0"/>
            </a:endParaRPr>
          </a:p>
        </p:txBody>
      </p:sp>
    </p:spTree>
    <p:extLst>
      <p:ext uri="{BB962C8B-B14F-4D97-AF65-F5344CB8AC3E}">
        <p14:creationId xmlns:p14="http://schemas.microsoft.com/office/powerpoint/2010/main" val="2685722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21A8B585-31AD-4168-A793-674605BEF11E}"/>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FEA1CCA1-C993-446B-BC75-9CB54D6B6251}" type="slidenum">
              <a:rPr lang="en-US" altLang="en-US" sz="1300" b="0">
                <a:latin typeface="Times New Roman" panose="02020603050405020304" pitchFamily="18" charset="0"/>
              </a:rPr>
              <a:pPr algn="r" eaLnBrk="1" hangingPunct="1"/>
              <a:t>40</a:t>
            </a:fld>
            <a:endParaRPr lang="en-US" altLang="en-US" sz="1300" b="0">
              <a:latin typeface="Times New Roman" panose="02020603050405020304" pitchFamily="18" charset="0"/>
            </a:endParaRPr>
          </a:p>
        </p:txBody>
      </p:sp>
      <p:sp>
        <p:nvSpPr>
          <p:cNvPr id="59395" name="Rectangle 2">
            <a:extLst>
              <a:ext uri="{FF2B5EF4-FFF2-40B4-BE49-F238E27FC236}">
                <a16:creationId xmlns:a16="http://schemas.microsoft.com/office/drawing/2014/main" id="{FFCE9552-E314-4E06-A2CC-2BDBCF09E8B2}"/>
              </a:ext>
            </a:extLst>
          </p:cNvPr>
          <p:cNvSpPr>
            <a:spLocks noGrp="1" noRot="1" noChangeAspect="1" noChangeArrowheads="1" noTextEdit="1"/>
          </p:cNvSpPr>
          <p:nvPr>
            <p:ph type="sldImg"/>
          </p:nvPr>
        </p:nvSpPr>
        <p:spPr>
          <a:xfrm>
            <a:off x="1182688" y="695325"/>
            <a:ext cx="4648200" cy="3486150"/>
          </a:xfrm>
          <a:ln/>
        </p:spPr>
      </p:sp>
      <p:sp>
        <p:nvSpPr>
          <p:cNvPr id="59396" name="Rectangle 3">
            <a:extLst>
              <a:ext uri="{FF2B5EF4-FFF2-40B4-BE49-F238E27FC236}">
                <a16:creationId xmlns:a16="http://schemas.microsoft.com/office/drawing/2014/main" id="{69FC094D-9469-464C-A328-3A8718CA66C8}"/>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781374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A4FEDBD4-D6B3-49BB-9233-9D3E5C9FD518}"/>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0AC89012-1096-41A1-9C43-437FA44F7F0F}" type="slidenum">
              <a:rPr lang="en-US" altLang="en-US" sz="1300" b="0">
                <a:latin typeface="Times New Roman" panose="02020603050405020304" pitchFamily="18" charset="0"/>
              </a:rPr>
              <a:pPr algn="r" eaLnBrk="1" hangingPunct="1"/>
              <a:t>43</a:t>
            </a:fld>
            <a:endParaRPr lang="en-US" altLang="en-US" sz="1300" b="0">
              <a:latin typeface="Times New Roman" panose="02020603050405020304" pitchFamily="18" charset="0"/>
            </a:endParaRPr>
          </a:p>
        </p:txBody>
      </p:sp>
      <p:sp>
        <p:nvSpPr>
          <p:cNvPr id="62467" name="Rectangle 2">
            <a:extLst>
              <a:ext uri="{FF2B5EF4-FFF2-40B4-BE49-F238E27FC236}">
                <a16:creationId xmlns:a16="http://schemas.microsoft.com/office/drawing/2014/main" id="{1DEA8A77-653A-467C-9CE2-7E2CC894D976}"/>
              </a:ext>
            </a:extLst>
          </p:cNvPr>
          <p:cNvSpPr>
            <a:spLocks noGrp="1" noRot="1" noChangeAspect="1" noChangeArrowheads="1" noTextEdit="1"/>
          </p:cNvSpPr>
          <p:nvPr>
            <p:ph type="sldImg"/>
          </p:nvPr>
        </p:nvSpPr>
        <p:spPr>
          <a:xfrm>
            <a:off x="1182688" y="695325"/>
            <a:ext cx="4648200" cy="3486150"/>
          </a:xfrm>
          <a:ln/>
        </p:spPr>
      </p:sp>
      <p:sp>
        <p:nvSpPr>
          <p:cNvPr id="62468" name="Rectangle 3">
            <a:extLst>
              <a:ext uri="{FF2B5EF4-FFF2-40B4-BE49-F238E27FC236}">
                <a16:creationId xmlns:a16="http://schemas.microsoft.com/office/drawing/2014/main" id="{976757A3-CC46-4C2A-A814-6A4AD3F79A1E}"/>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2292529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490295ED-59AF-43A1-9445-F5ED38C413FC}"/>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5E1D3EC4-0D36-455A-B153-BDD198E784CB}" type="slidenum">
              <a:rPr lang="en-US" altLang="en-US" sz="1300" b="0">
                <a:latin typeface="Times New Roman" panose="02020603050405020304" pitchFamily="18" charset="0"/>
              </a:rPr>
              <a:pPr algn="r" eaLnBrk="1" hangingPunct="1"/>
              <a:t>9</a:t>
            </a:fld>
            <a:endParaRPr lang="en-US" altLang="en-US" sz="1300" b="0">
              <a:latin typeface="Times New Roman" panose="02020603050405020304" pitchFamily="18" charset="0"/>
            </a:endParaRPr>
          </a:p>
        </p:txBody>
      </p:sp>
      <p:sp>
        <p:nvSpPr>
          <p:cNvPr id="16387" name="Rectangle 2">
            <a:extLst>
              <a:ext uri="{FF2B5EF4-FFF2-40B4-BE49-F238E27FC236}">
                <a16:creationId xmlns:a16="http://schemas.microsoft.com/office/drawing/2014/main" id="{491F64E9-2847-45D1-BA30-076D662914C2}"/>
              </a:ext>
            </a:extLst>
          </p:cNvPr>
          <p:cNvSpPr>
            <a:spLocks noGrp="1" noRot="1" noChangeAspect="1" noChangeArrowheads="1" noTextEdit="1"/>
          </p:cNvSpPr>
          <p:nvPr>
            <p:ph type="sldImg"/>
          </p:nvPr>
        </p:nvSpPr>
        <p:spPr>
          <a:xfrm>
            <a:off x="1182688" y="695325"/>
            <a:ext cx="4648200" cy="3486150"/>
          </a:xfrm>
          <a:ln/>
        </p:spPr>
      </p:sp>
      <p:sp>
        <p:nvSpPr>
          <p:cNvPr id="16388" name="Rectangle 3">
            <a:extLst>
              <a:ext uri="{FF2B5EF4-FFF2-40B4-BE49-F238E27FC236}">
                <a16:creationId xmlns:a16="http://schemas.microsoft.com/office/drawing/2014/main" id="{5F73C1F0-646D-4720-BBD1-8D81F3890794}"/>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810403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82630D74-F519-4CC9-ADE2-EAFB9767B48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Garamond" panose="02020404030301010803" pitchFamily="18" charset="0"/>
              </a:defRPr>
            </a:lvl1pPr>
            <a:lvl2pPr marL="742950" indent="-285750" defTabSz="930275">
              <a:defRPr b="1">
                <a:solidFill>
                  <a:schemeClr val="tx1"/>
                </a:solidFill>
                <a:latin typeface="Garamond" panose="02020404030301010803" pitchFamily="18" charset="0"/>
              </a:defRPr>
            </a:lvl2pPr>
            <a:lvl3pPr marL="1143000" indent="-228600" defTabSz="930275">
              <a:defRPr b="1">
                <a:solidFill>
                  <a:schemeClr val="tx1"/>
                </a:solidFill>
                <a:latin typeface="Garamond" panose="02020404030301010803" pitchFamily="18" charset="0"/>
              </a:defRPr>
            </a:lvl3pPr>
            <a:lvl4pPr marL="1600200" indent="-228600" defTabSz="930275">
              <a:defRPr b="1">
                <a:solidFill>
                  <a:schemeClr val="tx1"/>
                </a:solidFill>
                <a:latin typeface="Garamond" panose="02020404030301010803" pitchFamily="18" charset="0"/>
              </a:defRPr>
            </a:lvl4pPr>
            <a:lvl5pPr marL="2057400" indent="-228600" defTabSz="930275">
              <a:defRPr b="1">
                <a:solidFill>
                  <a:schemeClr val="tx1"/>
                </a:solidFill>
                <a:latin typeface="Garamond" panose="02020404030301010803" pitchFamily="18" charset="0"/>
              </a:defRPr>
            </a:lvl5pPr>
            <a:lvl6pPr marL="2514600" indent="-228600" defTabSz="93027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3027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3027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30275" eaLnBrk="0" fontAlgn="base" hangingPunct="0">
              <a:spcBef>
                <a:spcPct val="0"/>
              </a:spcBef>
              <a:spcAft>
                <a:spcPct val="0"/>
              </a:spcAft>
              <a:defRPr b="1">
                <a:solidFill>
                  <a:schemeClr val="tx1"/>
                </a:solidFill>
                <a:latin typeface="Garamond" panose="02020404030301010803" pitchFamily="18" charset="0"/>
              </a:defRPr>
            </a:lvl9pPr>
          </a:lstStyle>
          <a:p>
            <a:fld id="{5D822C82-C5C6-40B2-BD68-6138C100E38D}" type="slidenum">
              <a:rPr lang="en-US" altLang="en-US" b="0">
                <a:latin typeface="Times New Roman" panose="02020603050405020304" pitchFamily="18" charset="0"/>
              </a:rPr>
              <a:pPr/>
              <a:t>12</a:t>
            </a:fld>
            <a:endParaRPr lang="en-US" altLang="en-US" b="0">
              <a:latin typeface="Times New Roman" panose="02020603050405020304" pitchFamily="18" charset="0"/>
            </a:endParaRPr>
          </a:p>
        </p:txBody>
      </p:sp>
      <p:sp>
        <p:nvSpPr>
          <p:cNvPr id="20483" name="Rectangle 2">
            <a:extLst>
              <a:ext uri="{FF2B5EF4-FFF2-40B4-BE49-F238E27FC236}">
                <a16:creationId xmlns:a16="http://schemas.microsoft.com/office/drawing/2014/main" id="{7857B62A-AE91-4CF8-AFD1-BD61ACEB2F69}"/>
              </a:ext>
            </a:extLst>
          </p:cNvPr>
          <p:cNvSpPr>
            <a:spLocks noGrp="1" noRot="1" noChangeAspect="1" noChangeArrowheads="1" noTextEdit="1"/>
          </p:cNvSpPr>
          <p:nvPr>
            <p:ph type="sldImg"/>
          </p:nvPr>
        </p:nvSpPr>
        <p:spPr>
          <a:xfrm>
            <a:off x="1143000" y="685800"/>
            <a:ext cx="4572000" cy="3429000"/>
          </a:xfrm>
          <a:ln/>
        </p:spPr>
      </p:sp>
      <p:sp>
        <p:nvSpPr>
          <p:cNvPr id="20484" name="Rectangle 3">
            <a:extLst>
              <a:ext uri="{FF2B5EF4-FFF2-40B4-BE49-F238E27FC236}">
                <a16:creationId xmlns:a16="http://schemas.microsoft.com/office/drawing/2014/main" id="{206A39A4-F02B-4C99-8147-95A51B0B573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2171465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5C0B6E7F-C1DF-47FA-96C9-CA26BB4B7A59}"/>
              </a:ext>
            </a:extLst>
          </p:cNvPr>
          <p:cNvSpPr txBox="1">
            <a:spLocks noGrp="1" noChangeArrowheads="1"/>
          </p:cNvSpPr>
          <p:nvPr/>
        </p:nvSpPr>
        <p:spPr bwMode="auto">
          <a:xfrm>
            <a:off x="3973513" y="8828088"/>
            <a:ext cx="3036887"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62" tIns="46533" rIns="93062" bIns="46533" anchor="b"/>
          <a:lstStyle>
            <a:lvl1pPr defTabSz="931863">
              <a:defRPr b="1">
                <a:solidFill>
                  <a:schemeClr val="tx1"/>
                </a:solidFill>
                <a:latin typeface="Garamond" panose="02020404030301010803" pitchFamily="18" charset="0"/>
              </a:defRPr>
            </a:lvl1pPr>
            <a:lvl2pPr marL="742950" indent="-285750" defTabSz="931863">
              <a:defRPr b="1">
                <a:solidFill>
                  <a:schemeClr val="tx1"/>
                </a:solidFill>
                <a:latin typeface="Garamond" panose="02020404030301010803" pitchFamily="18" charset="0"/>
              </a:defRPr>
            </a:lvl2pPr>
            <a:lvl3pPr marL="1143000" indent="-228600" defTabSz="931863">
              <a:defRPr b="1">
                <a:solidFill>
                  <a:schemeClr val="tx1"/>
                </a:solidFill>
                <a:latin typeface="Garamond" panose="02020404030301010803" pitchFamily="18" charset="0"/>
              </a:defRPr>
            </a:lvl3pPr>
            <a:lvl4pPr marL="1600200" indent="-228600" defTabSz="931863">
              <a:defRPr b="1">
                <a:solidFill>
                  <a:schemeClr val="tx1"/>
                </a:solidFill>
                <a:latin typeface="Garamond" panose="02020404030301010803" pitchFamily="18" charset="0"/>
              </a:defRPr>
            </a:lvl4pPr>
            <a:lvl5pPr marL="2057400" indent="-228600" defTabSz="931863">
              <a:defRPr b="1">
                <a:solidFill>
                  <a:schemeClr val="tx1"/>
                </a:solidFill>
                <a:latin typeface="Garamond" panose="02020404030301010803" pitchFamily="18" charset="0"/>
              </a:defRPr>
            </a:lvl5pPr>
            <a:lvl6pPr marL="2514600" indent="-228600" defTabSz="931863"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31863"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31863"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31863"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87A178E3-2D59-4268-9D70-3648AADFE935}" type="slidenum">
              <a:rPr lang="en-US" altLang="en-US" sz="1300" b="0">
                <a:latin typeface="Times New Roman" panose="02020603050405020304" pitchFamily="18" charset="0"/>
              </a:rPr>
              <a:pPr algn="r" eaLnBrk="1" hangingPunct="1"/>
              <a:t>13</a:t>
            </a:fld>
            <a:endParaRPr lang="en-US" altLang="en-US" sz="1300" b="0">
              <a:latin typeface="Times New Roman" panose="02020603050405020304" pitchFamily="18" charset="0"/>
            </a:endParaRPr>
          </a:p>
        </p:txBody>
      </p:sp>
      <p:sp>
        <p:nvSpPr>
          <p:cNvPr id="22531" name="Rectangle 2">
            <a:extLst>
              <a:ext uri="{FF2B5EF4-FFF2-40B4-BE49-F238E27FC236}">
                <a16:creationId xmlns:a16="http://schemas.microsoft.com/office/drawing/2014/main" id="{46D02B1B-CA71-4322-AAD9-AB79FA56E64A}"/>
              </a:ext>
            </a:extLst>
          </p:cNvPr>
          <p:cNvSpPr>
            <a:spLocks noGrp="1" noRot="1" noChangeAspect="1" noChangeArrowheads="1" noTextEdit="1"/>
          </p:cNvSpPr>
          <p:nvPr>
            <p:ph type="sldImg"/>
          </p:nvPr>
        </p:nvSpPr>
        <p:spPr>
          <a:xfrm>
            <a:off x="1143000" y="685800"/>
            <a:ext cx="4572000" cy="3429000"/>
          </a:xfrm>
          <a:ln/>
        </p:spPr>
      </p:sp>
      <p:sp>
        <p:nvSpPr>
          <p:cNvPr id="22532" name="Rectangle 3">
            <a:extLst>
              <a:ext uri="{FF2B5EF4-FFF2-40B4-BE49-F238E27FC236}">
                <a16:creationId xmlns:a16="http://schemas.microsoft.com/office/drawing/2014/main" id="{5561400E-D3A7-48DA-8814-402F3B574BD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1583891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E41492F0-A0FA-401D-868D-15EF5AA1D5CE}"/>
              </a:ext>
            </a:extLst>
          </p:cNvPr>
          <p:cNvSpPr txBox="1">
            <a:spLocks noGrp="1" noChangeArrowheads="1"/>
          </p:cNvSpPr>
          <p:nvPr/>
        </p:nvSpPr>
        <p:spPr bwMode="auto">
          <a:xfrm>
            <a:off x="3973513" y="8828088"/>
            <a:ext cx="3036887"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62" tIns="46533" rIns="93062" bIns="46533" anchor="b"/>
          <a:lstStyle>
            <a:lvl1pPr defTabSz="931863">
              <a:defRPr b="1">
                <a:solidFill>
                  <a:schemeClr val="tx1"/>
                </a:solidFill>
                <a:latin typeface="Garamond" panose="02020404030301010803" pitchFamily="18" charset="0"/>
              </a:defRPr>
            </a:lvl1pPr>
            <a:lvl2pPr marL="742950" indent="-285750" defTabSz="931863">
              <a:defRPr b="1">
                <a:solidFill>
                  <a:schemeClr val="tx1"/>
                </a:solidFill>
                <a:latin typeface="Garamond" panose="02020404030301010803" pitchFamily="18" charset="0"/>
              </a:defRPr>
            </a:lvl2pPr>
            <a:lvl3pPr marL="1143000" indent="-228600" defTabSz="931863">
              <a:defRPr b="1">
                <a:solidFill>
                  <a:schemeClr val="tx1"/>
                </a:solidFill>
                <a:latin typeface="Garamond" panose="02020404030301010803" pitchFamily="18" charset="0"/>
              </a:defRPr>
            </a:lvl3pPr>
            <a:lvl4pPr marL="1600200" indent="-228600" defTabSz="931863">
              <a:defRPr b="1">
                <a:solidFill>
                  <a:schemeClr val="tx1"/>
                </a:solidFill>
                <a:latin typeface="Garamond" panose="02020404030301010803" pitchFamily="18" charset="0"/>
              </a:defRPr>
            </a:lvl4pPr>
            <a:lvl5pPr marL="2057400" indent="-228600" defTabSz="931863">
              <a:defRPr b="1">
                <a:solidFill>
                  <a:schemeClr val="tx1"/>
                </a:solidFill>
                <a:latin typeface="Garamond" panose="02020404030301010803" pitchFamily="18" charset="0"/>
              </a:defRPr>
            </a:lvl5pPr>
            <a:lvl6pPr marL="2514600" indent="-228600" defTabSz="931863"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31863"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31863"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31863"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B714CEDD-43AF-49F7-BCD1-BFC8E26E402B}" type="slidenum">
              <a:rPr lang="en-US" altLang="en-US" sz="1300" b="0">
                <a:latin typeface="Times New Roman" panose="02020603050405020304" pitchFamily="18" charset="0"/>
              </a:rPr>
              <a:pPr algn="r" eaLnBrk="1" hangingPunct="1"/>
              <a:t>14</a:t>
            </a:fld>
            <a:endParaRPr lang="en-US" altLang="en-US" sz="1300" b="0">
              <a:latin typeface="Times New Roman" panose="02020603050405020304" pitchFamily="18" charset="0"/>
            </a:endParaRPr>
          </a:p>
        </p:txBody>
      </p:sp>
      <p:sp>
        <p:nvSpPr>
          <p:cNvPr id="24579" name="Rectangle 2">
            <a:extLst>
              <a:ext uri="{FF2B5EF4-FFF2-40B4-BE49-F238E27FC236}">
                <a16:creationId xmlns:a16="http://schemas.microsoft.com/office/drawing/2014/main" id="{86594951-BF71-4AE2-89D5-11DD18BF181B}"/>
              </a:ext>
            </a:extLst>
          </p:cNvPr>
          <p:cNvSpPr>
            <a:spLocks noGrp="1" noRot="1" noChangeAspect="1" noChangeArrowheads="1" noTextEdit="1"/>
          </p:cNvSpPr>
          <p:nvPr>
            <p:ph type="sldImg"/>
          </p:nvPr>
        </p:nvSpPr>
        <p:spPr>
          <a:xfrm>
            <a:off x="1143000" y="685800"/>
            <a:ext cx="4572000" cy="3429000"/>
          </a:xfrm>
          <a:ln/>
        </p:spPr>
      </p:sp>
      <p:sp>
        <p:nvSpPr>
          <p:cNvPr id="24580" name="Rectangle 3">
            <a:extLst>
              <a:ext uri="{FF2B5EF4-FFF2-40B4-BE49-F238E27FC236}">
                <a16:creationId xmlns:a16="http://schemas.microsoft.com/office/drawing/2014/main" id="{8C9AB8D4-A42D-469B-A593-DA6210C989D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4229560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23AC0CC6-048C-4158-BA9E-38CEDBCF0490}"/>
              </a:ext>
            </a:extLst>
          </p:cNvPr>
          <p:cNvSpPr>
            <a:spLocks noGrp="1" noRot="1" noChangeAspect="1" noChangeArrowheads="1" noTextEdit="1"/>
          </p:cNvSpPr>
          <p:nvPr>
            <p:ph type="sldImg"/>
          </p:nvPr>
        </p:nvSpPr>
        <p:spPr>
          <a:xfrm>
            <a:off x="1143000" y="685800"/>
            <a:ext cx="4572000" cy="3429000"/>
          </a:xfrm>
          <a:ln/>
        </p:spPr>
      </p:sp>
      <p:sp>
        <p:nvSpPr>
          <p:cNvPr id="27651" name="Notes Placeholder 2">
            <a:extLst>
              <a:ext uri="{FF2B5EF4-FFF2-40B4-BE49-F238E27FC236}">
                <a16:creationId xmlns:a16="http://schemas.microsoft.com/office/drawing/2014/main" id="{8A9084AA-A016-45F2-8490-DD839DAFDD4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New Roman" panose="02020603050405020304" pitchFamily="18" charset="0"/>
              </a:rPr>
              <a:t>NOTE:  SSC must receive advice </a:t>
            </a:r>
            <a:r>
              <a:rPr lang="en-US" altLang="en-US" b="1">
                <a:latin typeface="Times New Roman" panose="02020603050405020304" pitchFamily="18" charset="0"/>
                <a:cs typeface="Times New Roman" panose="02020603050405020304" pitchFamily="18" charset="0"/>
              </a:rPr>
              <a:t>from appropriate school advisory committees </a:t>
            </a:r>
            <a:r>
              <a:rPr lang="en-US" altLang="en-US" b="1">
                <a:latin typeface="Times New Roman" panose="02020603050405020304" pitchFamily="18" charset="0"/>
              </a:rPr>
              <a:t>when developing the SPSA</a:t>
            </a:r>
            <a:r>
              <a:rPr lang="en-US" altLang="en-US" b="1">
                <a:latin typeface="Times New Roman" panose="02020603050405020304" pitchFamily="18" charset="0"/>
                <a:cs typeface="Times New Roman" panose="02020603050405020304" pitchFamily="18" charset="0"/>
              </a:rPr>
              <a:t>. The SPSA must be reviewed and certified by appropriate school advisory committees. </a:t>
            </a:r>
            <a:endParaRPr lang="en-US" altLang="en-US" b="1">
              <a:latin typeface="Times New Roman" panose="02020603050405020304" pitchFamily="18" charset="0"/>
            </a:endParaRPr>
          </a:p>
        </p:txBody>
      </p:sp>
      <p:sp>
        <p:nvSpPr>
          <p:cNvPr id="27652" name="Slide Number Placeholder 3">
            <a:extLst>
              <a:ext uri="{FF2B5EF4-FFF2-40B4-BE49-F238E27FC236}">
                <a16:creationId xmlns:a16="http://schemas.microsoft.com/office/drawing/2014/main" id="{EC12ADED-9452-42C2-B9AC-FCD15240D42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Garamond" panose="02020404030301010803" pitchFamily="18" charset="0"/>
              </a:defRPr>
            </a:lvl1pPr>
            <a:lvl2pPr marL="742950" indent="-285750" defTabSz="930275">
              <a:defRPr b="1">
                <a:solidFill>
                  <a:schemeClr val="tx1"/>
                </a:solidFill>
                <a:latin typeface="Garamond" panose="02020404030301010803" pitchFamily="18" charset="0"/>
              </a:defRPr>
            </a:lvl2pPr>
            <a:lvl3pPr marL="1143000" indent="-228600" defTabSz="930275">
              <a:defRPr b="1">
                <a:solidFill>
                  <a:schemeClr val="tx1"/>
                </a:solidFill>
                <a:latin typeface="Garamond" panose="02020404030301010803" pitchFamily="18" charset="0"/>
              </a:defRPr>
            </a:lvl3pPr>
            <a:lvl4pPr marL="1600200" indent="-228600" defTabSz="930275">
              <a:defRPr b="1">
                <a:solidFill>
                  <a:schemeClr val="tx1"/>
                </a:solidFill>
                <a:latin typeface="Garamond" panose="02020404030301010803" pitchFamily="18" charset="0"/>
              </a:defRPr>
            </a:lvl4pPr>
            <a:lvl5pPr marL="2057400" indent="-228600" defTabSz="930275">
              <a:defRPr b="1">
                <a:solidFill>
                  <a:schemeClr val="tx1"/>
                </a:solidFill>
                <a:latin typeface="Garamond" panose="02020404030301010803" pitchFamily="18" charset="0"/>
              </a:defRPr>
            </a:lvl5pPr>
            <a:lvl6pPr marL="2514600" indent="-228600" defTabSz="93027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3027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3027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30275" eaLnBrk="0" fontAlgn="base" hangingPunct="0">
              <a:spcBef>
                <a:spcPct val="0"/>
              </a:spcBef>
              <a:spcAft>
                <a:spcPct val="0"/>
              </a:spcAft>
              <a:defRPr b="1">
                <a:solidFill>
                  <a:schemeClr val="tx1"/>
                </a:solidFill>
                <a:latin typeface="Garamond" panose="02020404030301010803" pitchFamily="18" charset="0"/>
              </a:defRPr>
            </a:lvl9pPr>
          </a:lstStyle>
          <a:p>
            <a:fld id="{4B9D73D6-C489-4FF3-A110-73CD55D3E0DF}" type="slidenum">
              <a:rPr lang="en-US" altLang="en-US" b="0">
                <a:latin typeface="Times New Roman" panose="02020603050405020304" pitchFamily="18" charset="0"/>
              </a:rPr>
              <a:pPr/>
              <a:t>17</a:t>
            </a:fld>
            <a:endParaRPr lang="en-US" altLang="en-US" b="0">
              <a:latin typeface="Times New Roman" panose="02020603050405020304" pitchFamily="18" charset="0"/>
            </a:endParaRPr>
          </a:p>
        </p:txBody>
      </p:sp>
    </p:spTree>
    <p:extLst>
      <p:ext uri="{BB962C8B-B14F-4D97-AF65-F5344CB8AC3E}">
        <p14:creationId xmlns:p14="http://schemas.microsoft.com/office/powerpoint/2010/main" val="870559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B67A19BA-985E-4E64-9D67-3F786A778D34}"/>
              </a:ext>
            </a:extLst>
          </p:cNvPr>
          <p:cNvSpPr>
            <a:spLocks noGrp="1" noRot="1" noChangeAspect="1" noChangeArrowheads="1" noTextEdit="1"/>
          </p:cNvSpPr>
          <p:nvPr>
            <p:ph type="sldImg"/>
          </p:nvPr>
        </p:nvSpPr>
        <p:spPr>
          <a:xfrm>
            <a:off x="1143000" y="685800"/>
            <a:ext cx="4572000" cy="3429000"/>
          </a:xfrm>
          <a:ln/>
        </p:spPr>
      </p:sp>
      <p:sp>
        <p:nvSpPr>
          <p:cNvPr id="29699" name="Notes Placeholder 2">
            <a:extLst>
              <a:ext uri="{FF2B5EF4-FFF2-40B4-BE49-F238E27FC236}">
                <a16:creationId xmlns:a16="http://schemas.microsoft.com/office/drawing/2014/main" id="{B502CFCA-08CB-4F2F-BB92-117E56146B8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New Roman" panose="02020603050405020304" pitchFamily="18" charset="0"/>
                <a:cs typeface="Times New Roman" panose="02020603050405020304" pitchFamily="18" charset="0"/>
              </a:rPr>
              <a:t>NOTE:  Goals of the LCAP Federal Addendum (LEA Plan) are embedded in the SPSA</a:t>
            </a:r>
          </a:p>
          <a:p>
            <a:endParaRPr lang="en-US" altLang="en-US">
              <a:latin typeface="Times New Roman" panose="02020603050405020304" pitchFamily="18" charset="0"/>
            </a:endParaRPr>
          </a:p>
        </p:txBody>
      </p:sp>
      <p:sp>
        <p:nvSpPr>
          <p:cNvPr id="29700" name="Slide Number Placeholder 3">
            <a:extLst>
              <a:ext uri="{FF2B5EF4-FFF2-40B4-BE49-F238E27FC236}">
                <a16:creationId xmlns:a16="http://schemas.microsoft.com/office/drawing/2014/main" id="{39FACF3D-3E12-4F7E-919F-0CA1DC05246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Garamond" panose="02020404030301010803" pitchFamily="18" charset="0"/>
              </a:defRPr>
            </a:lvl1pPr>
            <a:lvl2pPr marL="742950" indent="-285750" defTabSz="930275">
              <a:defRPr b="1">
                <a:solidFill>
                  <a:schemeClr val="tx1"/>
                </a:solidFill>
                <a:latin typeface="Garamond" panose="02020404030301010803" pitchFamily="18" charset="0"/>
              </a:defRPr>
            </a:lvl2pPr>
            <a:lvl3pPr marL="1143000" indent="-228600" defTabSz="930275">
              <a:defRPr b="1">
                <a:solidFill>
                  <a:schemeClr val="tx1"/>
                </a:solidFill>
                <a:latin typeface="Garamond" panose="02020404030301010803" pitchFamily="18" charset="0"/>
              </a:defRPr>
            </a:lvl3pPr>
            <a:lvl4pPr marL="1600200" indent="-228600" defTabSz="930275">
              <a:defRPr b="1">
                <a:solidFill>
                  <a:schemeClr val="tx1"/>
                </a:solidFill>
                <a:latin typeface="Garamond" panose="02020404030301010803" pitchFamily="18" charset="0"/>
              </a:defRPr>
            </a:lvl4pPr>
            <a:lvl5pPr marL="2057400" indent="-228600" defTabSz="930275">
              <a:defRPr b="1">
                <a:solidFill>
                  <a:schemeClr val="tx1"/>
                </a:solidFill>
                <a:latin typeface="Garamond" panose="02020404030301010803" pitchFamily="18" charset="0"/>
              </a:defRPr>
            </a:lvl5pPr>
            <a:lvl6pPr marL="2514600" indent="-228600" defTabSz="93027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3027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3027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30275" eaLnBrk="0" fontAlgn="base" hangingPunct="0">
              <a:spcBef>
                <a:spcPct val="0"/>
              </a:spcBef>
              <a:spcAft>
                <a:spcPct val="0"/>
              </a:spcAft>
              <a:defRPr b="1">
                <a:solidFill>
                  <a:schemeClr val="tx1"/>
                </a:solidFill>
                <a:latin typeface="Garamond" panose="02020404030301010803" pitchFamily="18" charset="0"/>
              </a:defRPr>
            </a:lvl9pPr>
          </a:lstStyle>
          <a:p>
            <a:fld id="{417A1098-71C5-439E-87B4-60D7535DADCF}" type="slidenum">
              <a:rPr lang="en-US" altLang="en-US" b="0">
                <a:latin typeface="Times New Roman" panose="02020603050405020304" pitchFamily="18" charset="0"/>
              </a:rPr>
              <a:pPr/>
              <a:t>18</a:t>
            </a:fld>
            <a:endParaRPr lang="en-US" altLang="en-US" b="0">
              <a:latin typeface="Times New Roman" panose="02020603050405020304" pitchFamily="18" charset="0"/>
            </a:endParaRPr>
          </a:p>
        </p:txBody>
      </p:sp>
    </p:spTree>
    <p:extLst>
      <p:ext uri="{BB962C8B-B14F-4D97-AF65-F5344CB8AC3E}">
        <p14:creationId xmlns:p14="http://schemas.microsoft.com/office/powerpoint/2010/main" val="2740269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D38F7538-24CE-4B27-8925-BA44D0679E57}"/>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B8FC8748-97B5-4A2C-890D-7EDD4E2D7A21}" type="slidenum">
              <a:rPr lang="en-US" altLang="en-US" sz="1300" b="0">
                <a:latin typeface="Times New Roman" panose="02020603050405020304" pitchFamily="18" charset="0"/>
              </a:rPr>
              <a:pPr algn="r" eaLnBrk="1" hangingPunct="1"/>
              <a:t>20</a:t>
            </a:fld>
            <a:endParaRPr lang="en-US" altLang="en-US" sz="1300" b="0">
              <a:latin typeface="Times New Roman" panose="02020603050405020304" pitchFamily="18" charset="0"/>
            </a:endParaRPr>
          </a:p>
        </p:txBody>
      </p:sp>
      <p:sp>
        <p:nvSpPr>
          <p:cNvPr id="32771" name="Rectangle 2">
            <a:extLst>
              <a:ext uri="{FF2B5EF4-FFF2-40B4-BE49-F238E27FC236}">
                <a16:creationId xmlns:a16="http://schemas.microsoft.com/office/drawing/2014/main" id="{A61B8646-70BB-4E9D-845F-62D897544AF7}"/>
              </a:ext>
            </a:extLst>
          </p:cNvPr>
          <p:cNvSpPr>
            <a:spLocks noGrp="1" noRot="1" noChangeAspect="1" noChangeArrowheads="1" noTextEdit="1"/>
          </p:cNvSpPr>
          <p:nvPr>
            <p:ph type="sldImg"/>
          </p:nvPr>
        </p:nvSpPr>
        <p:spPr>
          <a:xfrm>
            <a:off x="1182688" y="695325"/>
            <a:ext cx="4648200" cy="3486150"/>
          </a:xfrm>
          <a:ln/>
        </p:spPr>
      </p:sp>
      <p:sp>
        <p:nvSpPr>
          <p:cNvPr id="32772" name="Rectangle 3">
            <a:extLst>
              <a:ext uri="{FF2B5EF4-FFF2-40B4-BE49-F238E27FC236}">
                <a16:creationId xmlns:a16="http://schemas.microsoft.com/office/drawing/2014/main" id="{7CCFB3B1-98A5-44D6-ADE7-F50EDEFD4BDF}"/>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29486314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A69EC517-9837-4149-85BA-C2DA297DABBF}" type="datetime1">
              <a:rPr lang="en-US" smtClean="0"/>
              <a:t>10/16/20</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r>
              <a:rPr lang="en-US"/>
              <a:t>Office of the Chief of Special Education, Equity and Access</a:t>
            </a:r>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518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EE5C0-675B-4015-B5CB-B8FBDF0CB71A}" type="datetime1">
              <a:rPr lang="en-US" smtClean="0"/>
              <a:t>10/16/20</a:t>
            </a:fld>
            <a:endParaRPr lang="en-US" dirty="0"/>
          </a:p>
        </p:txBody>
      </p:sp>
      <p:sp>
        <p:nvSpPr>
          <p:cNvPr id="6" name="Footer Placeholder 5"/>
          <p:cNvSpPr>
            <a:spLocks noGrp="1"/>
          </p:cNvSpPr>
          <p:nvPr>
            <p:ph type="ftr" sz="quarter" idx="11"/>
          </p:nvPr>
        </p:nvSpPr>
        <p:spPr/>
        <p:txBody>
          <a:bodyPr/>
          <a:lstStyle/>
          <a:p>
            <a:r>
              <a:rPr lang="en-US"/>
              <a:t>Office of the Chief of Special Education, Equity and Access</a:t>
            </a:r>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3911829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AAB1E1-0759-4729-BDD7-2852928D01C1}" type="datetime1">
              <a:rPr lang="en-US" smtClean="0"/>
              <a:t>10/16/20</a:t>
            </a:fld>
            <a:endParaRPr lang="en-US" dirty="0"/>
          </a:p>
        </p:txBody>
      </p:sp>
      <p:sp>
        <p:nvSpPr>
          <p:cNvPr id="5" name="Footer Placeholder 4"/>
          <p:cNvSpPr>
            <a:spLocks noGrp="1"/>
          </p:cNvSpPr>
          <p:nvPr>
            <p:ph type="ftr" sz="quarter" idx="11"/>
          </p:nvPr>
        </p:nvSpPr>
        <p:spPr/>
        <p:txBody>
          <a:bodyPr/>
          <a:lstStyle/>
          <a:p>
            <a:r>
              <a:rPr lang="en-US"/>
              <a:t>Office of the Chief of Special Education, Equity and Access</a:t>
            </a:r>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6242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D8130D-4936-4926-89EE-8DFA6F90F5D2}" type="datetime1">
              <a:rPr lang="en-US" smtClean="0"/>
              <a:t>10/16/20</a:t>
            </a:fld>
            <a:endParaRPr lang="en-US" dirty="0"/>
          </a:p>
        </p:txBody>
      </p:sp>
      <p:sp>
        <p:nvSpPr>
          <p:cNvPr id="5" name="Footer Placeholder 4"/>
          <p:cNvSpPr>
            <a:spLocks noGrp="1"/>
          </p:cNvSpPr>
          <p:nvPr>
            <p:ph type="ftr" sz="quarter" idx="11"/>
          </p:nvPr>
        </p:nvSpPr>
        <p:spPr/>
        <p:txBody>
          <a:bodyPr/>
          <a:lstStyle/>
          <a:p>
            <a:r>
              <a:rPr lang="en-US"/>
              <a:t>Office of the Chief of Special Education, Equity and Access</a:t>
            </a:r>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8243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D76D6E-D9AB-4976-9281-4F39F66873BC}" type="datetime1">
              <a:rPr lang="en-US" smtClean="0"/>
              <a:t>10/16/20</a:t>
            </a:fld>
            <a:endParaRPr lang="en-US" dirty="0"/>
          </a:p>
        </p:txBody>
      </p:sp>
      <p:sp>
        <p:nvSpPr>
          <p:cNvPr id="5" name="Footer Placeholder 4"/>
          <p:cNvSpPr>
            <a:spLocks noGrp="1"/>
          </p:cNvSpPr>
          <p:nvPr>
            <p:ph type="ftr" sz="quarter" idx="11"/>
          </p:nvPr>
        </p:nvSpPr>
        <p:spPr/>
        <p:txBody>
          <a:bodyPr/>
          <a:lstStyle/>
          <a:p>
            <a:r>
              <a:rPr lang="en-US"/>
              <a:t>Office of the Chief of Special Education, Equity and Access</a:t>
            </a:r>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1875797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06BFDC-28B6-408E-8CEE-251F89A439A3}" type="datetime1">
              <a:rPr lang="en-US" smtClean="0"/>
              <a:t>10/16/20</a:t>
            </a:fld>
            <a:endParaRPr lang="en-US" dirty="0"/>
          </a:p>
        </p:txBody>
      </p:sp>
      <p:sp>
        <p:nvSpPr>
          <p:cNvPr id="5" name="Footer Placeholder 4"/>
          <p:cNvSpPr>
            <a:spLocks noGrp="1"/>
          </p:cNvSpPr>
          <p:nvPr>
            <p:ph type="ftr" sz="quarter" idx="11"/>
          </p:nvPr>
        </p:nvSpPr>
        <p:spPr/>
        <p:txBody>
          <a:bodyPr/>
          <a:lstStyle/>
          <a:p>
            <a:r>
              <a:rPr lang="en-US"/>
              <a:t>Office of the Chief of Special Education, Equity and Access</a:t>
            </a:r>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6144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71EF4F-5645-4DEA-A422-068CAF833139}" type="datetime1">
              <a:rPr lang="en-US" smtClean="0"/>
              <a:t>10/16/20</a:t>
            </a:fld>
            <a:endParaRPr lang="en-US" dirty="0"/>
          </a:p>
        </p:txBody>
      </p:sp>
      <p:sp>
        <p:nvSpPr>
          <p:cNvPr id="5" name="Footer Placeholder 4"/>
          <p:cNvSpPr>
            <a:spLocks noGrp="1"/>
          </p:cNvSpPr>
          <p:nvPr>
            <p:ph type="ftr" sz="quarter" idx="11"/>
          </p:nvPr>
        </p:nvSpPr>
        <p:spPr/>
        <p:txBody>
          <a:bodyPr/>
          <a:lstStyle/>
          <a:p>
            <a:r>
              <a:rPr lang="en-US"/>
              <a:t>Office of the Chief of Special Education, Equity and Access</a:t>
            </a:r>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165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5D6271-CDAB-4C88-A70D-DFC8881F7F00}" type="datetime1">
              <a:rPr lang="en-US" smtClean="0"/>
              <a:t>10/16/20</a:t>
            </a:fld>
            <a:endParaRPr lang="en-US"/>
          </a:p>
        </p:txBody>
      </p:sp>
      <p:sp>
        <p:nvSpPr>
          <p:cNvPr id="5" name="Footer Placeholder 4"/>
          <p:cNvSpPr>
            <a:spLocks noGrp="1"/>
          </p:cNvSpPr>
          <p:nvPr>
            <p:ph type="ftr" sz="quarter" idx="11"/>
          </p:nvPr>
        </p:nvSpPr>
        <p:spPr/>
        <p:txBody>
          <a:bodyPr/>
          <a:lstStyle/>
          <a:p>
            <a:r>
              <a:rPr lang="en-US"/>
              <a:t>Office of the Chief of Special Education, Equity and Access</a:t>
            </a:r>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797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EBF117-A56B-4076-B4A6-0D319BD7FC69}" type="datetime1">
              <a:rPr lang="en-US" smtClean="0"/>
              <a:t>10/16/20</a:t>
            </a:fld>
            <a:endParaRPr lang="en-US"/>
          </a:p>
        </p:txBody>
      </p:sp>
      <p:sp>
        <p:nvSpPr>
          <p:cNvPr id="5" name="Footer Placeholder 4"/>
          <p:cNvSpPr>
            <a:spLocks noGrp="1"/>
          </p:cNvSpPr>
          <p:nvPr>
            <p:ph type="ftr" sz="quarter" idx="11"/>
          </p:nvPr>
        </p:nvSpPr>
        <p:spPr/>
        <p:txBody>
          <a:bodyPr/>
          <a:lstStyle/>
          <a:p>
            <a:r>
              <a:rPr lang="en-US"/>
              <a:t>Office of the Chief of Special Education, Equity and Access</a:t>
            </a:r>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814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2"/>
            <a:ext cx="8229600" cy="4525963"/>
          </a:xfrm>
        </p:spPr>
        <p:txBody>
          <a:bodyPr/>
          <a:lstStyle/>
          <a:p>
            <a:pPr lvl="0"/>
            <a:endParaRPr lang="en-US" noProof="0"/>
          </a:p>
        </p:txBody>
      </p:sp>
      <p:sp>
        <p:nvSpPr>
          <p:cNvPr id="4" name="Rectangle 2">
            <a:extLst>
              <a:ext uri="{FF2B5EF4-FFF2-40B4-BE49-F238E27FC236}">
                <a16:creationId xmlns:a16="http://schemas.microsoft.com/office/drawing/2014/main" id="{1C562C14-1C96-4E71-9711-03BCD1302B2D}"/>
              </a:ext>
            </a:extLst>
          </p:cNvPr>
          <p:cNvSpPr>
            <a:spLocks noGrp="1" noChangeArrowheads="1"/>
          </p:cNvSpPr>
          <p:nvPr>
            <p:ph type="dt" sz="half" idx="10"/>
          </p:nvPr>
        </p:nvSpPr>
        <p:spPr>
          <a:ln/>
        </p:spPr>
        <p:txBody>
          <a:bodyPr/>
          <a:lstStyle>
            <a:lvl1pPr>
              <a:defRPr/>
            </a:lvl1pPr>
          </a:lstStyle>
          <a:p>
            <a:pPr>
              <a:defRPr/>
            </a:pPr>
            <a:fld id="{916EBFEB-AAF9-4D97-AA1C-527C0D874662}" type="datetime1">
              <a:rPr lang="en-US" smtClean="0"/>
              <a:t>10/16/20</a:t>
            </a:fld>
            <a:endParaRPr lang="en-US"/>
          </a:p>
        </p:txBody>
      </p:sp>
      <p:sp>
        <p:nvSpPr>
          <p:cNvPr id="5" name="Rectangle 3">
            <a:extLst>
              <a:ext uri="{FF2B5EF4-FFF2-40B4-BE49-F238E27FC236}">
                <a16:creationId xmlns:a16="http://schemas.microsoft.com/office/drawing/2014/main" id="{928E5FC2-5892-4DDB-AF9F-B3FAC6BA547F}"/>
              </a:ext>
            </a:extLst>
          </p:cNvPr>
          <p:cNvSpPr>
            <a:spLocks noGrp="1" noChangeArrowheads="1"/>
          </p:cNvSpPr>
          <p:nvPr>
            <p:ph type="sldNum" sz="quarter" idx="11"/>
          </p:nvPr>
        </p:nvSpPr>
        <p:spPr>
          <a:ln/>
        </p:spPr>
        <p:txBody>
          <a:bodyPr/>
          <a:lstStyle>
            <a:lvl1pPr>
              <a:defRPr/>
            </a:lvl1pPr>
          </a:lstStyle>
          <a:p>
            <a:fld id="{1139CBB4-80E3-4367-8469-57A9F274E76A}" type="slidenum">
              <a:rPr lang="en-US" altLang="en-US"/>
              <a:pPr/>
              <a:t>‹#›</a:t>
            </a:fld>
            <a:endParaRPr lang="en-US" altLang="en-US"/>
          </a:p>
        </p:txBody>
      </p:sp>
      <p:sp>
        <p:nvSpPr>
          <p:cNvPr id="6" name="Rectangle 14">
            <a:extLst>
              <a:ext uri="{FF2B5EF4-FFF2-40B4-BE49-F238E27FC236}">
                <a16:creationId xmlns:a16="http://schemas.microsoft.com/office/drawing/2014/main" id="{8690D300-EC42-4735-B65E-301FED6BFDB3}"/>
              </a:ext>
            </a:extLst>
          </p:cNvPr>
          <p:cNvSpPr>
            <a:spLocks noGrp="1" noChangeArrowheads="1"/>
          </p:cNvSpPr>
          <p:nvPr>
            <p:ph type="ftr" sz="quarter" idx="12"/>
          </p:nvPr>
        </p:nvSpPr>
        <p:spPr>
          <a:ln/>
        </p:spPr>
        <p:txBody>
          <a:bodyPr/>
          <a:lstStyle>
            <a:lvl1pPr>
              <a:defRPr/>
            </a:lvl1pPr>
          </a:lstStyle>
          <a:p>
            <a:pPr>
              <a:defRPr/>
            </a:pPr>
            <a:r>
              <a:rPr lang="en-US"/>
              <a:t>Office of the Chief of Special Education, Equity and Access</a:t>
            </a:r>
          </a:p>
        </p:txBody>
      </p:sp>
    </p:spTree>
    <p:extLst>
      <p:ext uri="{BB962C8B-B14F-4D97-AF65-F5344CB8AC3E}">
        <p14:creationId xmlns:p14="http://schemas.microsoft.com/office/powerpoint/2010/main" val="2435261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325B81-F196-4925-BB34-76CAFB4F707F}" type="datetime1">
              <a:rPr lang="en-US" smtClean="0"/>
              <a:t>10/16/20</a:t>
            </a:fld>
            <a:endParaRPr lang="en-US"/>
          </a:p>
        </p:txBody>
      </p:sp>
      <p:sp>
        <p:nvSpPr>
          <p:cNvPr id="5" name="Footer Placeholder 4"/>
          <p:cNvSpPr>
            <a:spLocks noGrp="1"/>
          </p:cNvSpPr>
          <p:nvPr>
            <p:ph type="ftr" sz="quarter" idx="11"/>
          </p:nvPr>
        </p:nvSpPr>
        <p:spPr/>
        <p:txBody>
          <a:bodyPr/>
          <a:lstStyle/>
          <a:p>
            <a:r>
              <a:rPr lang="en-US"/>
              <a:t>Office of the Chief of Special Education, Equity and Access</a:t>
            </a:r>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361274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368D6B-8E39-4B8E-8790-AED7E0413722}" type="datetime1">
              <a:rPr lang="en-US" smtClean="0"/>
              <a:t>10/16/20</a:t>
            </a:fld>
            <a:endParaRPr lang="en-US"/>
          </a:p>
        </p:txBody>
      </p:sp>
      <p:sp>
        <p:nvSpPr>
          <p:cNvPr id="5" name="Footer Placeholder 4"/>
          <p:cNvSpPr>
            <a:spLocks noGrp="1"/>
          </p:cNvSpPr>
          <p:nvPr>
            <p:ph type="ftr" sz="quarter" idx="11"/>
          </p:nvPr>
        </p:nvSpPr>
        <p:spPr/>
        <p:txBody>
          <a:bodyPr/>
          <a:lstStyle/>
          <a:p>
            <a:r>
              <a:rPr lang="en-US"/>
              <a:t>Office of the Chief of Special Education, Equity and Access</a:t>
            </a:r>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842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86853C-741D-4414-B574-AFCD8F8E08CF}" type="datetime1">
              <a:rPr lang="en-US" smtClean="0"/>
              <a:t>10/16/20</a:t>
            </a:fld>
            <a:endParaRPr lang="en-US"/>
          </a:p>
        </p:txBody>
      </p:sp>
      <p:sp>
        <p:nvSpPr>
          <p:cNvPr id="6" name="Footer Placeholder 5"/>
          <p:cNvSpPr>
            <a:spLocks noGrp="1"/>
          </p:cNvSpPr>
          <p:nvPr>
            <p:ph type="ftr" sz="quarter" idx="11"/>
          </p:nvPr>
        </p:nvSpPr>
        <p:spPr/>
        <p:txBody>
          <a:bodyPr/>
          <a:lstStyle/>
          <a:p>
            <a:r>
              <a:rPr lang="en-US"/>
              <a:t>Office of the Chief of Special Education, Equity and Access</a:t>
            </a:r>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28193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803065-73C0-481B-9D30-64C772827209}" type="datetime1">
              <a:rPr lang="en-US" smtClean="0"/>
              <a:t>10/16/20</a:t>
            </a:fld>
            <a:endParaRPr lang="en-US"/>
          </a:p>
        </p:txBody>
      </p:sp>
      <p:sp>
        <p:nvSpPr>
          <p:cNvPr id="8" name="Footer Placeholder 7"/>
          <p:cNvSpPr>
            <a:spLocks noGrp="1"/>
          </p:cNvSpPr>
          <p:nvPr>
            <p:ph type="ftr" sz="quarter" idx="11"/>
          </p:nvPr>
        </p:nvSpPr>
        <p:spPr/>
        <p:txBody>
          <a:bodyPr/>
          <a:lstStyle/>
          <a:p>
            <a:r>
              <a:rPr lang="en-US"/>
              <a:t>Office of the Chief of Special Education, Equity and Access</a:t>
            </a:r>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518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5FE0C2-4DF1-4651-AB3C-F87DC3448F82}" type="datetime1">
              <a:rPr lang="en-US" smtClean="0"/>
              <a:t>10/16/20</a:t>
            </a:fld>
            <a:endParaRPr lang="en-US"/>
          </a:p>
        </p:txBody>
      </p:sp>
      <p:sp>
        <p:nvSpPr>
          <p:cNvPr id="4" name="Footer Placeholder 3"/>
          <p:cNvSpPr>
            <a:spLocks noGrp="1"/>
          </p:cNvSpPr>
          <p:nvPr>
            <p:ph type="ftr" sz="quarter" idx="11"/>
          </p:nvPr>
        </p:nvSpPr>
        <p:spPr/>
        <p:txBody>
          <a:bodyPr/>
          <a:lstStyle/>
          <a:p>
            <a:r>
              <a:rPr lang="en-US"/>
              <a:t>Office of the Chief of Special Education, Equity and Access</a:t>
            </a:r>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2626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0F3AC-9453-44B9-AFA1-8AFAABF19EF8}" type="datetime1">
              <a:rPr lang="en-US" smtClean="0"/>
              <a:t>10/16/20</a:t>
            </a:fld>
            <a:endParaRPr lang="en-US"/>
          </a:p>
        </p:txBody>
      </p:sp>
      <p:sp>
        <p:nvSpPr>
          <p:cNvPr id="3" name="Footer Placeholder 2"/>
          <p:cNvSpPr>
            <a:spLocks noGrp="1"/>
          </p:cNvSpPr>
          <p:nvPr>
            <p:ph type="ftr" sz="quarter" idx="11"/>
          </p:nvPr>
        </p:nvSpPr>
        <p:spPr/>
        <p:txBody>
          <a:bodyPr/>
          <a:lstStyle/>
          <a:p>
            <a:r>
              <a:rPr lang="en-US"/>
              <a:t>Office of the Chief of Special Education, Equity and Access</a:t>
            </a:r>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68104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F8E608-BD74-4DA2-AD45-CDF2F4F95D0C}" type="datetime1">
              <a:rPr lang="en-US" smtClean="0"/>
              <a:t>10/16/20</a:t>
            </a:fld>
            <a:endParaRPr lang="en-US"/>
          </a:p>
        </p:txBody>
      </p:sp>
      <p:sp>
        <p:nvSpPr>
          <p:cNvPr id="6" name="Footer Placeholder 5"/>
          <p:cNvSpPr>
            <a:spLocks noGrp="1"/>
          </p:cNvSpPr>
          <p:nvPr>
            <p:ph type="ftr" sz="quarter" idx="11"/>
          </p:nvPr>
        </p:nvSpPr>
        <p:spPr/>
        <p:txBody>
          <a:bodyPr/>
          <a:lstStyle/>
          <a:p>
            <a:r>
              <a:rPr lang="en-US"/>
              <a:t>Office of the Chief of Special Education, Equity and Access</a:t>
            </a:r>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493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FA333E-EA63-465C-ADE3-2A7069D1891D}" type="datetime1">
              <a:rPr lang="en-US" smtClean="0"/>
              <a:t>10/16/20</a:t>
            </a:fld>
            <a:endParaRPr lang="en-US"/>
          </a:p>
        </p:txBody>
      </p:sp>
      <p:sp>
        <p:nvSpPr>
          <p:cNvPr id="6" name="Footer Placeholder 5"/>
          <p:cNvSpPr>
            <a:spLocks noGrp="1"/>
          </p:cNvSpPr>
          <p:nvPr>
            <p:ph type="ftr" sz="quarter" idx="11"/>
          </p:nvPr>
        </p:nvSpPr>
        <p:spPr/>
        <p:txBody>
          <a:bodyPr/>
          <a:lstStyle/>
          <a:p>
            <a:r>
              <a:rPr lang="en-US"/>
              <a:t>Office of the Chief of Special Education, Equity and Access</a:t>
            </a:r>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6187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25CC35C-5FAC-4E7A-9F6F-EE6DF285B1FB}" type="datetime1">
              <a:rPr lang="en-US" smtClean="0"/>
              <a:t>10/16/20</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Office of the Chief of Special Education, Equity and Access</a:t>
            </a:r>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47204582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my.lausd.net/webcenter/portal/wccdoc?dDocName=1339091"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my.lausd.net/webcenter/portal/wccdoc?dDocName=1362119" TargetMode="External"/><Relationship Id="rId4" Type="http://schemas.openxmlformats.org/officeDocument/2006/relationships/hyperlink" Target="https://achieve.lausd.net/Page/3757"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png"/><Relationship Id="rId7" Type="http://schemas.openxmlformats.org/officeDocument/2006/relationships/diagramQuickStyle" Target="../diagrams/quickStyle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youtu.be/0fuT2MoLpgQ"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s://conservationbytes.com/2018/07/13/biodiversity-is-everyones-responsibility/" TargetMode="External"/><Relationship Id="rId5" Type="http://schemas.openxmlformats.org/officeDocument/2006/relationships/image" Target="../media/image23.jpg"/><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5.png"/><Relationship Id="rId4" Type="http://schemas.openxmlformats.org/officeDocument/2006/relationships/image" Target="../media/image24.jpeg"/></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6.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2">
            <a:extLst>
              <a:ext uri="{FF2B5EF4-FFF2-40B4-BE49-F238E27FC236}">
                <a16:creationId xmlns:a16="http://schemas.microsoft.com/office/drawing/2014/main" id="{8ECBC10A-0480-4D4A-9051-8C6204937E26}"/>
              </a:ext>
            </a:extLst>
          </p:cNvPr>
          <p:cNvSpPr txBox="1">
            <a:spLocks noChangeArrowheads="1"/>
          </p:cNvSpPr>
          <p:nvPr/>
        </p:nvSpPr>
        <p:spPr bwMode="auto">
          <a:xfrm>
            <a:off x="1333499" y="140514"/>
            <a:ext cx="65532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buClrTx/>
              <a:buSzTx/>
              <a:buFontTx/>
              <a:buNone/>
            </a:pPr>
            <a:r>
              <a:rPr lang="en-US" altLang="en-US" sz="1500" b="1" dirty="0">
                <a:latin typeface="Times New Roman" panose="02020603050405020304" pitchFamily="18" charset="0"/>
                <a:cs typeface="Times New Roman" panose="02020603050405020304" pitchFamily="18" charset="0"/>
              </a:rPr>
              <a:t>Title I, Part A, Section 1116 (c) Program Overview for SWP</a:t>
            </a:r>
            <a:endParaRPr lang="en-US" altLang="en-US" sz="1350" b="1" dirty="0">
              <a:latin typeface="Times New Roman" panose="02020603050405020304" pitchFamily="18" charset="0"/>
              <a:cs typeface="Times New Roman" panose="02020603050405020304" pitchFamily="18" charset="0"/>
            </a:endParaRPr>
          </a:p>
        </p:txBody>
      </p:sp>
      <p:graphicFrame>
        <p:nvGraphicFramePr>
          <p:cNvPr id="3135" name="Group 63">
            <a:extLst>
              <a:ext uri="{FF2B5EF4-FFF2-40B4-BE49-F238E27FC236}">
                <a16:creationId xmlns:a16="http://schemas.microsoft.com/office/drawing/2014/main" id="{0F00639A-63D7-4D0F-BA3F-F6B13A7886C4}"/>
              </a:ext>
            </a:extLst>
          </p:cNvPr>
          <p:cNvGraphicFramePr>
            <a:graphicFrameLocks noGrp="1"/>
          </p:cNvGraphicFramePr>
          <p:nvPr>
            <p:extLst>
              <p:ext uri="{D42A27DB-BD31-4B8C-83A1-F6EECF244321}">
                <p14:modId xmlns:p14="http://schemas.microsoft.com/office/powerpoint/2010/main" val="2838419981"/>
              </p:ext>
            </p:extLst>
          </p:nvPr>
        </p:nvGraphicFramePr>
        <p:xfrm>
          <a:off x="609600" y="1612344"/>
          <a:ext cx="8000998" cy="4636057"/>
        </p:xfrm>
        <a:graphic>
          <a:graphicData uri="http://schemas.openxmlformats.org/drawingml/2006/table">
            <a:tbl>
              <a:tblPr/>
              <a:tblGrid>
                <a:gridCol w="697855">
                  <a:extLst>
                    <a:ext uri="{9D8B030D-6E8A-4147-A177-3AD203B41FA5}">
                      <a16:colId xmlns:a16="http://schemas.microsoft.com/office/drawing/2014/main" val="20000"/>
                    </a:ext>
                  </a:extLst>
                </a:gridCol>
                <a:gridCol w="3279917">
                  <a:extLst>
                    <a:ext uri="{9D8B030D-6E8A-4147-A177-3AD203B41FA5}">
                      <a16:colId xmlns:a16="http://schemas.microsoft.com/office/drawing/2014/main" val="20001"/>
                    </a:ext>
                  </a:extLst>
                </a:gridCol>
                <a:gridCol w="837425">
                  <a:extLst>
                    <a:ext uri="{9D8B030D-6E8A-4147-A177-3AD203B41FA5}">
                      <a16:colId xmlns:a16="http://schemas.microsoft.com/office/drawing/2014/main" val="20002"/>
                    </a:ext>
                  </a:extLst>
                </a:gridCol>
                <a:gridCol w="3185801">
                  <a:extLst>
                    <a:ext uri="{9D8B030D-6E8A-4147-A177-3AD203B41FA5}">
                      <a16:colId xmlns:a16="http://schemas.microsoft.com/office/drawing/2014/main" val="20003"/>
                    </a:ext>
                  </a:extLst>
                </a:gridCol>
              </a:tblGrid>
              <a:tr h="40890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1" i="0" u="none" strike="noStrike" cap="none" normalizeH="0" baseline="0" dirty="0">
                          <a:ln>
                            <a:noFill/>
                          </a:ln>
                          <a:solidFill>
                            <a:schemeClr val="tx1"/>
                          </a:solidFill>
                          <a:effectLst/>
                          <a:latin typeface="Times New Roman" pitchFamily="18" charset="0"/>
                          <a:cs typeface="Times New Roman" pitchFamily="18" charset="0"/>
                        </a:rPr>
                        <a:t>Slide #</a:t>
                      </a:r>
                    </a:p>
                  </a:txBody>
                  <a:tcPr marL="68598" marR="68598"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1" i="0" u="none" strike="noStrike" cap="none" normalizeH="0" baseline="0" dirty="0">
                          <a:ln>
                            <a:noFill/>
                          </a:ln>
                          <a:solidFill>
                            <a:schemeClr val="tx1"/>
                          </a:solidFill>
                          <a:effectLst/>
                          <a:latin typeface="Times New Roman" pitchFamily="18" charset="0"/>
                          <a:cs typeface="Times New Roman" pitchFamily="18" charset="0"/>
                        </a:rPr>
                        <a:t>References/Documents/Materials for Annual Title I Meeting</a:t>
                      </a:r>
                    </a:p>
                  </a:txBody>
                  <a:tcPr marL="68598" marR="68598"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1" i="0" u="none" strike="noStrike" cap="none" normalizeH="0" baseline="0" dirty="0">
                          <a:ln>
                            <a:noFill/>
                          </a:ln>
                          <a:solidFill>
                            <a:schemeClr val="tx1"/>
                          </a:solidFill>
                          <a:effectLst/>
                          <a:latin typeface="Times New Roman" pitchFamily="18" charset="0"/>
                          <a:cs typeface="Times New Roman" pitchFamily="18" charset="0"/>
                        </a:rPr>
                        <a:t>Slide #</a:t>
                      </a:r>
                    </a:p>
                  </a:txBody>
                  <a:tcPr marL="68598" marR="68598"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1" i="0" u="none" strike="noStrike" cap="none" normalizeH="0" baseline="0" dirty="0">
                          <a:ln>
                            <a:noFill/>
                          </a:ln>
                          <a:solidFill>
                            <a:schemeClr val="tx1"/>
                          </a:solidFill>
                          <a:effectLst/>
                          <a:latin typeface="Times New Roman" pitchFamily="18" charset="0"/>
                          <a:cs typeface="Times New Roman" pitchFamily="18" charset="0"/>
                        </a:rPr>
                        <a:t>References/Documents/Materials for Annual Title I Meeting</a:t>
                      </a:r>
                    </a:p>
                  </a:txBody>
                  <a:tcPr marL="68598" marR="68598"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142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800" b="1" i="0" u="none" strike="noStrike" cap="none" normalizeH="0" baseline="0" dirty="0">
                          <a:ln>
                            <a:noFill/>
                          </a:ln>
                          <a:solidFill>
                            <a:srgbClr val="002060"/>
                          </a:solidFill>
                          <a:effectLst/>
                          <a:latin typeface="Times New Roman" pitchFamily="18" charset="0"/>
                          <a:cs typeface="Times New Roman" pitchFamily="18" charset="0"/>
                        </a:rPr>
                        <a:t>7</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500" b="1" i="0" u="none" strike="noStrike" cap="none" normalizeH="0" baseline="0" dirty="0">
                          <a:ln>
                            <a:noFill/>
                          </a:ln>
                          <a:solidFill>
                            <a:srgbClr val="002060"/>
                          </a:solidFill>
                          <a:effectLst/>
                          <a:latin typeface="Times New Roman" pitchFamily="18" charset="0"/>
                          <a:cs typeface="Times New Roman" pitchFamily="18" charset="0"/>
                        </a:rPr>
                        <a:t>Personalization slide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800" b="1" i="0" u="none" strike="noStrike" cap="none" normalizeH="0" baseline="0" dirty="0">
                        <a:ln>
                          <a:noFill/>
                        </a:ln>
                        <a:solidFill>
                          <a:srgbClr val="002060"/>
                        </a:solidFill>
                        <a:effectLst/>
                        <a:latin typeface="Times New Roman" pitchFamily="18" charset="0"/>
                        <a:cs typeface="Times New Roman" pitchFamily="18" charset="0"/>
                      </a:endParaRPr>
                    </a:p>
                  </a:txBody>
                  <a:tcPr marL="68598" marR="68598"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defRPr/>
                      </a:pPr>
                      <a:r>
                        <a:rPr kumimoji="0" lang="en-US" sz="800" b="0" i="0" u="none" strike="noStrike" kern="1200" cap="none" normalizeH="0" baseline="0" dirty="0">
                          <a:ln>
                            <a:noFill/>
                          </a:ln>
                          <a:solidFill>
                            <a:schemeClr val="tx1"/>
                          </a:solidFill>
                          <a:effectLst/>
                          <a:latin typeface="Times New Roman" pitchFamily="18" charset="0"/>
                          <a:ea typeface="+mn-ea"/>
                          <a:cs typeface="Times New Roman" pitchFamily="18" charset="0"/>
                        </a:rPr>
                        <a:t>Provide and share the school’s 2020-2021 Title I ranking (the percentage that generated the current year Title I allocation) and the 2020-2021 Title I allocation</a:t>
                      </a:r>
                    </a:p>
                  </a:txBody>
                  <a:tcPr marL="68598" marR="68598"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800" b="1" i="0" u="none" strike="noStrike" cap="none" normalizeH="0" baseline="0" dirty="0">
                          <a:ln>
                            <a:noFill/>
                          </a:ln>
                          <a:solidFill>
                            <a:srgbClr val="002060"/>
                          </a:solidFill>
                          <a:effectLst/>
                          <a:latin typeface="Times New Roman" pitchFamily="18" charset="0"/>
                          <a:cs typeface="Times New Roman" pitchFamily="18" charset="0"/>
                        </a:rPr>
                        <a:t>24, 25</a:t>
                      </a:r>
                    </a:p>
                  </a:txBody>
                  <a:tcPr marL="68598" marR="68598"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sz="800" b="0" i="0" u="none" strike="noStrike" cap="none" normalizeH="0" baseline="0" dirty="0">
                          <a:ln>
                            <a:noFill/>
                          </a:ln>
                          <a:solidFill>
                            <a:schemeClr val="tx1"/>
                          </a:solidFill>
                          <a:effectLst/>
                          <a:latin typeface="Times New Roman" pitchFamily="18" charset="0"/>
                          <a:cs typeface="Times New Roman" pitchFamily="18" charset="0"/>
                        </a:rPr>
                        <a:t>Review copy of the District’s and school’s Parent and Family Engagement Policy</a:t>
                      </a:r>
                    </a:p>
                  </a:txBody>
                  <a:tcPr marL="68598" marR="68598"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320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800" b="1" i="0" u="none" strike="noStrike" cap="none" normalizeH="0" baseline="0" dirty="0">
                          <a:ln>
                            <a:noFill/>
                          </a:ln>
                          <a:solidFill>
                            <a:srgbClr val="002060"/>
                          </a:solidFill>
                          <a:effectLst/>
                          <a:latin typeface="Times New Roman" pitchFamily="18" charset="0"/>
                          <a:cs typeface="Times New Roman" pitchFamily="18" charset="0"/>
                        </a:rPr>
                        <a:t>15</a:t>
                      </a:r>
                    </a:p>
                  </a:txBody>
                  <a:tcPr marL="68598" marR="68598"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sz="800" b="0" i="0" u="none" strike="noStrike" cap="none" normalizeH="0" baseline="0" dirty="0">
                          <a:ln>
                            <a:noFill/>
                          </a:ln>
                          <a:solidFill>
                            <a:schemeClr val="tx1"/>
                          </a:solidFill>
                          <a:effectLst/>
                          <a:latin typeface="Times New Roman" pitchFamily="18" charset="0"/>
                          <a:cs typeface="Times New Roman" pitchFamily="18" charset="0"/>
                        </a:rPr>
                        <a:t>Show audience how they can access a pdf copy of the school’s SPSA from the District’s school page profile. (if you do not know how to locate the pdf, please contact your LD Title I Coordinator) – </a:t>
                      </a:r>
                      <a:r>
                        <a:rPr kumimoji="0" lang="en-US" sz="800" b="0" i="1" u="none" strike="noStrike" cap="none" normalizeH="0" baseline="0" dirty="0">
                          <a:ln>
                            <a:noFill/>
                          </a:ln>
                          <a:solidFill>
                            <a:schemeClr val="tx1"/>
                          </a:solidFill>
                          <a:effectLst/>
                          <a:highlight>
                            <a:srgbClr val="FFFF00"/>
                          </a:highlight>
                          <a:latin typeface="Times New Roman" pitchFamily="18" charset="0"/>
                          <a:cs typeface="Times New Roman" pitchFamily="18" charset="0"/>
                        </a:rPr>
                        <a:t>Spanish version on combined show is provided at the end to add or substitute English version. </a:t>
                      </a:r>
                    </a:p>
                  </a:txBody>
                  <a:tcPr marL="68598" marR="68598"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800" b="1" dirty="0">
                          <a:solidFill>
                            <a:srgbClr val="002060"/>
                          </a:solidFill>
                          <a:latin typeface="Times New Roman" pitchFamily="18" charset="0"/>
                          <a:cs typeface="Times New Roman" pitchFamily="18" charset="0"/>
                        </a:rPr>
                        <a:t>29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cap="none" normalizeH="0" baseline="0" dirty="0">
                          <a:ln>
                            <a:noFill/>
                          </a:ln>
                          <a:solidFill>
                            <a:srgbClr val="002060"/>
                          </a:solidFill>
                          <a:effectLst/>
                          <a:latin typeface="Times New Roman" pitchFamily="18" charset="0"/>
                          <a:cs typeface="Times New Roman" pitchFamily="18" charset="0"/>
                        </a:rPr>
                        <a:t>Personalization slide</a:t>
                      </a:r>
                    </a:p>
                  </a:txBody>
                  <a:tcPr marL="68598" marR="68598"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sz="800" b="0" i="0" u="none" strike="noStrike" kern="1200" cap="none" normalizeH="0" baseline="0" dirty="0">
                          <a:ln>
                            <a:noFill/>
                          </a:ln>
                          <a:solidFill>
                            <a:schemeClr val="tx1"/>
                          </a:solidFill>
                          <a:effectLst/>
                          <a:latin typeface="Times New Roman" pitchFamily="18" charset="0"/>
                          <a:ea typeface="+mn-ea"/>
                          <a:cs typeface="Times New Roman" pitchFamily="18" charset="0"/>
                        </a:rPr>
                        <a:t>Insert and discuss the school’s  2020-2021 Parent and Family Engagement (7E046) budget</a:t>
                      </a:r>
                    </a:p>
                  </a:txBody>
                  <a:tcPr marL="68598" marR="68598"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5742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800" b="1" i="0" u="none" strike="noStrike" kern="1200" cap="none" normalizeH="0" baseline="0" dirty="0">
                          <a:ln>
                            <a:noFill/>
                          </a:ln>
                          <a:solidFill>
                            <a:srgbClr val="002060"/>
                          </a:solidFill>
                          <a:effectLst/>
                          <a:latin typeface="Times New Roman" pitchFamily="18" charset="0"/>
                          <a:ea typeface="+mn-ea"/>
                          <a:cs typeface="Times New Roman" pitchFamily="18" charset="0"/>
                        </a:rPr>
                        <a:t>16</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500" b="1" i="0" u="none" strike="noStrike" cap="none" normalizeH="0" baseline="0" dirty="0">
                          <a:ln>
                            <a:noFill/>
                          </a:ln>
                          <a:solidFill>
                            <a:srgbClr val="002060"/>
                          </a:solidFill>
                          <a:effectLst/>
                          <a:latin typeface="Times New Roman" pitchFamily="18" charset="0"/>
                          <a:cs typeface="Times New Roman" pitchFamily="18" charset="0"/>
                        </a:rPr>
                        <a:t>Personalization slide</a:t>
                      </a:r>
                    </a:p>
                  </a:txBody>
                  <a:tcPr marL="68598" marR="68598"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sz="800" b="0" i="0" u="none" strike="noStrike" cap="none" normalizeH="0" baseline="0" dirty="0">
                          <a:ln>
                            <a:noFill/>
                          </a:ln>
                          <a:solidFill>
                            <a:schemeClr val="tx1"/>
                          </a:solidFill>
                          <a:effectLst/>
                          <a:latin typeface="Times New Roman" pitchFamily="18" charset="0"/>
                          <a:cs typeface="Times New Roman" pitchFamily="18" charset="0"/>
                        </a:rPr>
                        <a:t>Introduce or prepare a slide of SSC members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sz="800" b="0" i="0" u="none" strike="noStrike" cap="none" normalizeH="0" baseline="0" dirty="0">
                          <a:ln>
                            <a:noFill/>
                          </a:ln>
                          <a:solidFill>
                            <a:schemeClr val="tx1"/>
                          </a:solidFill>
                          <a:effectLst/>
                          <a:latin typeface="Times New Roman" pitchFamily="18" charset="0"/>
                          <a:cs typeface="Times New Roman" pitchFamily="18" charset="0"/>
                        </a:rPr>
                        <a:t>Explain that the Consolidated Application (</a:t>
                      </a:r>
                      <a:r>
                        <a:rPr kumimoji="0" lang="en-US" sz="800" b="0" i="0" u="none" strike="noStrike" cap="none" normalizeH="0" baseline="0" dirty="0" err="1">
                          <a:ln>
                            <a:noFill/>
                          </a:ln>
                          <a:solidFill>
                            <a:schemeClr val="tx1"/>
                          </a:solidFill>
                          <a:effectLst/>
                          <a:latin typeface="Times New Roman" pitchFamily="18" charset="0"/>
                          <a:cs typeface="Times New Roman" pitchFamily="18" charset="0"/>
                        </a:rPr>
                        <a:t>ConApp</a:t>
                      </a:r>
                      <a:r>
                        <a:rPr kumimoji="0" lang="en-US" sz="800" b="0" i="0" u="none" strike="noStrike" cap="none" normalizeH="0" baseline="0" dirty="0">
                          <a:ln>
                            <a:noFill/>
                          </a:ln>
                          <a:solidFill>
                            <a:schemeClr val="tx1"/>
                          </a:solidFill>
                          <a:effectLst/>
                          <a:latin typeface="Times New Roman" pitchFamily="18" charset="0"/>
                          <a:cs typeface="Times New Roman" pitchFamily="18" charset="0"/>
                        </a:rPr>
                        <a:t>) is a school district document that allows state and federal funds to flow from CDE to school districts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sz="800" b="0" i="0" u="none" strike="noStrike" cap="none" normalizeH="0" baseline="0" dirty="0">
                          <a:ln>
                            <a:noFill/>
                          </a:ln>
                          <a:solidFill>
                            <a:schemeClr val="tx1"/>
                          </a:solidFill>
                          <a:effectLst/>
                          <a:latin typeface="Times New Roman" pitchFamily="18" charset="0"/>
                          <a:cs typeface="Times New Roman" pitchFamily="18" charset="0"/>
                        </a:rPr>
                        <a:t>Policy Bulletin 6745.2</a:t>
                      </a:r>
                      <a:r>
                        <a:rPr kumimoji="0" lang="en-US" sz="800" b="0" i="0" u="none" strike="noStrike" cap="none" normalizeH="0" baseline="0" dirty="0">
                          <a:ln>
                            <a:noFill/>
                          </a:ln>
                          <a:solidFill>
                            <a:schemeClr val="tx1"/>
                          </a:solidFill>
                          <a:effectLst/>
                          <a:latin typeface="Times New Roman" pitchFamily="18" charset="0"/>
                          <a:cs typeface="Times New Roman" pitchFamily="18" charset="0"/>
                          <a:hlinkClick r:id="rId3">
                            <a:extLst>
                              <a:ext uri="{A12FA001-AC4F-418D-AE19-62706E023703}">
                                <ahyp:hlinkClr xmlns:ahyp="http://schemas.microsoft.com/office/drawing/2018/hyperlinkcolor" val="tx"/>
                              </a:ext>
                            </a:extLst>
                          </a:hlinkClick>
                        </a:rPr>
                        <a:t>: </a:t>
                      </a:r>
                      <a:r>
                        <a:rPr kumimoji="0" lang="en-US" sz="800" b="0" i="1" u="none" strike="noStrike" cap="none" normalizeH="0" baseline="0" dirty="0">
                          <a:ln>
                            <a:noFill/>
                          </a:ln>
                          <a:solidFill>
                            <a:srgbClr val="0070C0"/>
                          </a:solidFill>
                          <a:effectLst/>
                          <a:latin typeface="Times New Roman" pitchFamily="18" charset="0"/>
                          <a:cs typeface="Times New Roman" pitchFamily="18" charset="0"/>
                          <a:hlinkClick r:id="rId3">
                            <a:extLst>
                              <a:ext uri="{A12FA001-AC4F-418D-AE19-62706E023703}">
                                <ahyp:hlinkClr xmlns:ahyp="http://schemas.microsoft.com/office/drawing/2018/hyperlinkcolor" val="tx"/>
                              </a:ext>
                            </a:extLst>
                          </a:hlinkClick>
                        </a:rPr>
                        <a:t>Guidelines for the Required English Learner Advisory Committee and School Site Council</a:t>
                      </a:r>
                      <a:endParaRPr kumimoji="0" lang="en-US" sz="800" b="0" i="0" u="none" strike="noStrike" cap="none" normalizeH="0" baseline="0" dirty="0">
                        <a:ln>
                          <a:noFill/>
                        </a:ln>
                        <a:solidFill>
                          <a:srgbClr val="0070C0"/>
                        </a:solidFill>
                        <a:effectLst/>
                        <a:highlight>
                          <a:srgbClr val="FF0000"/>
                        </a:highlight>
                        <a:latin typeface="Times New Roman" pitchFamily="18" charset="0"/>
                        <a:cs typeface="Times New Roman" pitchFamily="18" charset="0"/>
                      </a:endParaRPr>
                    </a:p>
                  </a:txBody>
                  <a:tcPr marL="68598" marR="68598"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800" b="1" i="0" u="none" strike="noStrike" cap="none" normalizeH="0" baseline="0" dirty="0">
                          <a:ln>
                            <a:noFill/>
                          </a:ln>
                          <a:solidFill>
                            <a:srgbClr val="002060"/>
                          </a:solidFill>
                          <a:effectLst/>
                          <a:latin typeface="Times New Roman" pitchFamily="18" charset="0"/>
                          <a:cs typeface="Times New Roman" pitchFamily="18" charset="0"/>
                        </a:rPr>
                        <a:t>30</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500" b="1" i="0" u="none" strike="noStrike" cap="none" normalizeH="0" baseline="0" dirty="0">
                          <a:ln>
                            <a:noFill/>
                          </a:ln>
                          <a:solidFill>
                            <a:srgbClr val="002060"/>
                          </a:solidFill>
                          <a:effectLst/>
                          <a:latin typeface="Times New Roman" pitchFamily="18" charset="0"/>
                          <a:cs typeface="Times New Roman" pitchFamily="18" charset="0"/>
                        </a:rPr>
                        <a:t>Personalization slide</a:t>
                      </a:r>
                    </a:p>
                  </a:txBody>
                  <a:tcPr marL="68598" marR="68598"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defRPr/>
                      </a:pPr>
                      <a:r>
                        <a:rPr kumimoji="0" lang="en-US" sz="800" b="0" i="0" u="none" strike="noStrike" cap="none" normalizeH="0" baseline="0" dirty="0">
                          <a:ln>
                            <a:noFill/>
                          </a:ln>
                          <a:solidFill>
                            <a:schemeClr val="tx1"/>
                          </a:solidFill>
                          <a:effectLst/>
                          <a:latin typeface="Times New Roman" pitchFamily="18" charset="0"/>
                          <a:cs typeface="Times New Roman" pitchFamily="18" charset="0"/>
                        </a:rPr>
                        <a:t>List </a:t>
                      </a:r>
                      <a:r>
                        <a:rPr kumimoji="0" lang="en-US" sz="800" b="0" i="0" u="none" strike="noStrike" kern="1200" cap="none" normalizeH="0" baseline="0" dirty="0">
                          <a:ln>
                            <a:noFill/>
                          </a:ln>
                          <a:solidFill>
                            <a:schemeClr val="tx1"/>
                          </a:solidFill>
                          <a:effectLst/>
                          <a:latin typeface="Times New Roman" pitchFamily="18" charset="0"/>
                          <a:ea typeface="+mn-ea"/>
                          <a:cs typeface="Times New Roman" pitchFamily="18" charset="0"/>
                        </a:rPr>
                        <a:t>parent and family engagement activities planned for the school year (e.g., Math Night, Back to School Night, Open House, SSC meetings, parent workshops, etc.)</a:t>
                      </a:r>
                    </a:p>
                  </a:txBody>
                  <a:tcPr marL="68598" marR="68598"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9821756"/>
                  </a:ext>
                </a:extLst>
              </a:tr>
              <a:tr h="58207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800" b="1" i="0" u="none" strike="noStrike" cap="none" normalizeH="0" baseline="0" dirty="0">
                          <a:ln>
                            <a:noFill/>
                          </a:ln>
                          <a:solidFill>
                            <a:srgbClr val="002060"/>
                          </a:solidFill>
                          <a:effectLst/>
                          <a:latin typeface="Times New Roman" pitchFamily="18" charset="0"/>
                          <a:cs typeface="Times New Roman" pitchFamily="18" charset="0"/>
                        </a:rPr>
                        <a:t>19</a:t>
                      </a:r>
                    </a:p>
                  </a:txBody>
                  <a:tcPr marL="68598" marR="68598"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sz="800" b="0" i="0" u="none" strike="noStrike" cap="none" normalizeH="0" baseline="0" dirty="0">
                          <a:ln>
                            <a:noFill/>
                          </a:ln>
                          <a:solidFill>
                            <a:schemeClr val="tx1"/>
                          </a:solidFill>
                          <a:effectLst/>
                          <a:latin typeface="Times New Roman" pitchFamily="18" charset="0"/>
                          <a:cs typeface="Times New Roman" pitchFamily="18" charset="0"/>
                        </a:rPr>
                        <a:t>SPSA—The Cycle of Continuous Improvement In the Development of the SPSA - </a:t>
                      </a:r>
                      <a:r>
                        <a:rPr kumimoji="0" lang="en-US" sz="800" b="0" i="1" u="none" strike="noStrike" cap="none" normalizeH="0" baseline="0" dirty="0">
                          <a:ln>
                            <a:noFill/>
                          </a:ln>
                          <a:solidFill>
                            <a:schemeClr val="tx1"/>
                          </a:solidFill>
                          <a:effectLst/>
                          <a:highlight>
                            <a:srgbClr val="FFFF00"/>
                          </a:highlight>
                          <a:latin typeface="Times New Roman" pitchFamily="18" charset="0"/>
                          <a:cs typeface="Times New Roman" pitchFamily="18" charset="0"/>
                        </a:rPr>
                        <a:t>Spanish version on combined show is provided at the </a:t>
                      </a:r>
                      <a:r>
                        <a:rPr kumimoji="0" lang="en-US" sz="800" b="0" i="1" u="none" strike="noStrike" cap="none" normalizeH="0" baseline="0">
                          <a:ln>
                            <a:noFill/>
                          </a:ln>
                          <a:solidFill>
                            <a:schemeClr val="tx1"/>
                          </a:solidFill>
                          <a:effectLst/>
                          <a:highlight>
                            <a:srgbClr val="FFFF00"/>
                          </a:highlight>
                          <a:latin typeface="Times New Roman" pitchFamily="18" charset="0"/>
                          <a:cs typeface="Times New Roman" pitchFamily="18" charset="0"/>
                        </a:rPr>
                        <a:t>end to add </a:t>
                      </a:r>
                      <a:r>
                        <a:rPr kumimoji="0" lang="en-US" sz="800" b="0" i="1" u="none" strike="noStrike" cap="none" normalizeH="0" baseline="0" dirty="0">
                          <a:ln>
                            <a:noFill/>
                          </a:ln>
                          <a:solidFill>
                            <a:schemeClr val="tx1"/>
                          </a:solidFill>
                          <a:effectLst/>
                          <a:highlight>
                            <a:srgbClr val="FFFF00"/>
                          </a:highlight>
                          <a:latin typeface="Times New Roman" pitchFamily="18" charset="0"/>
                          <a:cs typeface="Times New Roman" pitchFamily="18" charset="0"/>
                        </a:rPr>
                        <a:t>substitute English version. </a:t>
                      </a:r>
                      <a:endParaRPr kumimoji="0" lang="en-US" sz="800" b="0" i="0" u="none" strike="noStrike" cap="none" normalizeH="0" baseline="0" dirty="0">
                        <a:ln>
                          <a:noFill/>
                        </a:ln>
                        <a:solidFill>
                          <a:schemeClr val="tx1"/>
                        </a:solidFill>
                        <a:effectLst/>
                        <a:latin typeface="Times New Roman" pitchFamily="18" charset="0"/>
                        <a:cs typeface="Times New Roman" pitchFamily="18" charset="0"/>
                      </a:endParaRPr>
                    </a:p>
                  </a:txBody>
                  <a:tcPr marL="68598" marR="68598"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800" b="1" i="0" u="none" strike="noStrike" cap="none" normalizeH="0" baseline="0" dirty="0">
                          <a:ln>
                            <a:noFill/>
                          </a:ln>
                          <a:solidFill>
                            <a:srgbClr val="002060"/>
                          </a:solidFill>
                          <a:effectLst/>
                          <a:latin typeface="Times New Roman" pitchFamily="18" charset="0"/>
                          <a:cs typeface="Times New Roman" pitchFamily="18" charset="0"/>
                        </a:rPr>
                        <a:t>34</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500" b="1" i="0" u="none" strike="noStrike" cap="none" normalizeH="0" baseline="0" dirty="0">
                          <a:ln>
                            <a:noFill/>
                          </a:ln>
                          <a:solidFill>
                            <a:srgbClr val="002060"/>
                          </a:solidFill>
                          <a:effectLst/>
                          <a:latin typeface="Times New Roman" pitchFamily="18" charset="0"/>
                          <a:cs typeface="Times New Roman" pitchFamily="18" charset="0"/>
                        </a:rPr>
                        <a:t>Personalization slide</a:t>
                      </a:r>
                    </a:p>
                  </a:txBody>
                  <a:tcPr marL="68598" marR="68598"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defRPr/>
                      </a:pPr>
                      <a:r>
                        <a:rPr kumimoji="0" lang="en-US" sz="800" b="0" i="0" u="none" strike="noStrike" kern="1200" cap="none" normalizeH="0" baseline="0" dirty="0">
                          <a:ln>
                            <a:noFill/>
                          </a:ln>
                          <a:solidFill>
                            <a:schemeClr val="tx1"/>
                          </a:solidFill>
                          <a:effectLst/>
                          <a:latin typeface="Times New Roman" pitchFamily="18" charset="0"/>
                          <a:ea typeface="+mn-ea"/>
                          <a:cs typeface="Times New Roman" pitchFamily="18" charset="0"/>
                        </a:rPr>
                        <a:t>Insert and discuss the school’s  2020-2021 Targeted Student Population budget</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defRPr/>
                      </a:pPr>
                      <a:endParaRPr kumimoji="0" lang="en-US" sz="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98" marR="68598"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524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800" b="1" i="0" u="none" strike="noStrike" cap="none" normalizeH="0" baseline="0" dirty="0">
                          <a:ln>
                            <a:noFill/>
                          </a:ln>
                          <a:solidFill>
                            <a:srgbClr val="002060"/>
                          </a:solidFill>
                          <a:effectLst/>
                          <a:latin typeface="Times New Roman" pitchFamily="18" charset="0"/>
                          <a:cs typeface="Times New Roman" pitchFamily="18" charset="0"/>
                        </a:rPr>
                        <a:t>20</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500" b="1" i="0" u="none" strike="noStrike" cap="none" normalizeH="0" baseline="0" dirty="0">
                          <a:ln>
                            <a:noFill/>
                          </a:ln>
                          <a:solidFill>
                            <a:srgbClr val="002060"/>
                          </a:solidFill>
                          <a:effectLst/>
                          <a:latin typeface="Times New Roman" pitchFamily="18" charset="0"/>
                          <a:cs typeface="Times New Roman" pitchFamily="18" charset="0"/>
                        </a:rPr>
                        <a:t>Personalization slide</a:t>
                      </a:r>
                    </a:p>
                  </a:txBody>
                  <a:tcPr marL="68598" marR="68598"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defRPr/>
                      </a:pPr>
                      <a:r>
                        <a:rPr kumimoji="0" lang="en-US" sz="800" b="0" i="0" u="none" strike="noStrike" kern="1200" cap="none" normalizeH="0" baseline="0" dirty="0">
                          <a:ln>
                            <a:noFill/>
                          </a:ln>
                          <a:solidFill>
                            <a:schemeClr val="tx1"/>
                          </a:solidFill>
                          <a:effectLst/>
                          <a:latin typeface="Times New Roman" pitchFamily="18" charset="0"/>
                          <a:ea typeface="+mn-ea"/>
                          <a:cs typeface="Times New Roman" pitchFamily="18" charset="0"/>
                        </a:rPr>
                        <a:t>List school’s  2020-2021 Title I [7S046]  (May use budget summary from SPSA)</a:t>
                      </a:r>
                    </a:p>
                  </a:txBody>
                  <a:tcPr marL="68598" marR="68598"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800" b="1" i="0" u="none" strike="noStrike" cap="none" normalizeH="0" baseline="0" dirty="0">
                          <a:ln>
                            <a:noFill/>
                          </a:ln>
                          <a:solidFill>
                            <a:srgbClr val="002060"/>
                          </a:solidFill>
                          <a:effectLst/>
                          <a:latin typeface="Times New Roman" pitchFamily="18" charset="0"/>
                          <a:cs typeface="Times New Roman" pitchFamily="18" charset="0"/>
                        </a:rPr>
                        <a:t>37</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500" b="1" i="0" u="none" strike="noStrike" cap="none" normalizeH="0" baseline="0" dirty="0">
                          <a:ln>
                            <a:noFill/>
                          </a:ln>
                          <a:solidFill>
                            <a:srgbClr val="002060"/>
                          </a:solidFill>
                          <a:effectLst/>
                          <a:latin typeface="Times New Roman" pitchFamily="18" charset="0"/>
                          <a:cs typeface="Times New Roman" pitchFamily="18" charset="0"/>
                        </a:rPr>
                        <a:t>Personalization slide</a:t>
                      </a:r>
                    </a:p>
                  </a:txBody>
                  <a:tcPr marL="68598" marR="68598"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sz="800" b="0" i="0" u="none" strike="noStrike" cap="none" normalizeH="0" baseline="0" dirty="0">
                          <a:ln>
                            <a:noFill/>
                          </a:ln>
                          <a:solidFill>
                            <a:schemeClr val="tx1"/>
                          </a:solidFill>
                          <a:effectLst/>
                          <a:latin typeface="Times New Roman" pitchFamily="18" charset="0"/>
                          <a:cs typeface="Times New Roman" pitchFamily="18" charset="0"/>
                        </a:rPr>
                        <a:t>Introduce or prepare a slide of paraprofessionals and indicate content focus and/or grade level support</a:t>
                      </a:r>
                    </a:p>
                  </a:txBody>
                  <a:tcPr marL="68598" marR="68598"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7776">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tab pos="688975" algn="l"/>
                        </a:tabLst>
                        <a:defRPr/>
                      </a:pPr>
                      <a:r>
                        <a:rPr kumimoji="0" lang="en-US" sz="800" b="1" i="0" u="none" strike="noStrike" cap="none" normalizeH="0" baseline="0" dirty="0">
                          <a:ln>
                            <a:noFill/>
                          </a:ln>
                          <a:solidFill>
                            <a:srgbClr val="002060"/>
                          </a:solidFill>
                          <a:effectLst/>
                          <a:latin typeface="Times New Roman" pitchFamily="18" charset="0"/>
                          <a:cs typeface="Times New Roman" pitchFamily="18" charset="0"/>
                        </a:rPr>
                        <a:t>N/A</a:t>
                      </a:r>
                    </a:p>
                  </a:txBody>
                  <a:tcPr marL="68598" marR="68598"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800" b="0" i="0" u="none" strike="noStrike" kern="1200" cap="none" normalizeH="0" baseline="0" dirty="0">
                          <a:ln>
                            <a:noFill/>
                          </a:ln>
                          <a:solidFill>
                            <a:schemeClr val="tx1"/>
                          </a:solidFill>
                          <a:effectLst/>
                          <a:latin typeface="Times New Roman" pitchFamily="18" charset="0"/>
                          <a:ea typeface="+mn-ea"/>
                          <a:cs typeface="Times New Roman" pitchFamily="18" charset="0"/>
                        </a:rPr>
                        <a:t>Schoolwide Program School Letter at </a:t>
                      </a:r>
                      <a:r>
                        <a:rPr kumimoji="0" lang="en-US" sz="800" b="0" i="0" u="none" strike="noStrike" kern="1200" cap="none" normalizeH="0" baseline="0" dirty="0">
                          <a:ln>
                            <a:noFill/>
                          </a:ln>
                          <a:solidFill>
                            <a:srgbClr val="0070C0"/>
                          </a:solidFill>
                          <a:effectLst/>
                          <a:latin typeface="Times New Roman" pitchFamily="18" charset="0"/>
                          <a:ea typeface="+mn-ea"/>
                          <a:cs typeface="Times New Roman" pitchFamily="18" charset="0"/>
                          <a:hlinkClick r:id="rId4">
                            <a:extLst>
                              <a:ext uri="{A12FA001-AC4F-418D-AE19-62706E023703}">
                                <ahyp:hlinkClr xmlns:ahyp="http://schemas.microsoft.com/office/drawing/2018/hyperlinkcolor" val="tx"/>
                              </a:ext>
                            </a:extLst>
                          </a:hlinkClick>
                        </a:rPr>
                        <a:t>https://achieve.lausd.net/Page/3757</a:t>
                      </a:r>
                      <a:endParaRPr kumimoji="0" lang="en-US" sz="800" b="0" i="0" u="none" strike="noStrike" kern="1200" cap="none" normalizeH="0" baseline="0" dirty="0">
                        <a:ln>
                          <a:noFill/>
                        </a:ln>
                        <a:solidFill>
                          <a:srgbClr val="0070C0"/>
                        </a:solidFill>
                        <a:effectLst/>
                        <a:latin typeface="Times New Roman" pitchFamily="18" charset="0"/>
                        <a:ea typeface="+mn-ea"/>
                        <a:cs typeface="Times New Roman" pitchFamily="18" charset="0"/>
                      </a:endParaRPr>
                    </a:p>
                  </a:txBody>
                  <a:tcPr marL="68598" marR="68598"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800" b="1" i="0" u="none" strike="noStrike" cap="none" normalizeH="0" baseline="0" dirty="0">
                          <a:ln>
                            <a:noFill/>
                          </a:ln>
                          <a:solidFill>
                            <a:srgbClr val="002060"/>
                          </a:solidFill>
                          <a:effectLst/>
                          <a:latin typeface="Times New Roman" pitchFamily="18" charset="0"/>
                          <a:cs typeface="Times New Roman" pitchFamily="18" charset="0"/>
                        </a:rPr>
                        <a:t>40,41</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500" b="1" i="0" u="none" strike="noStrike" cap="none" normalizeH="0" baseline="0" dirty="0">
                          <a:ln>
                            <a:noFill/>
                          </a:ln>
                          <a:solidFill>
                            <a:srgbClr val="002060"/>
                          </a:solidFill>
                          <a:effectLst/>
                          <a:latin typeface="Times New Roman" pitchFamily="18" charset="0"/>
                          <a:cs typeface="Times New Roman" pitchFamily="18" charset="0"/>
                        </a:rPr>
                        <a:t>Personalization slide</a:t>
                      </a:r>
                    </a:p>
                  </a:txBody>
                  <a:tcPr marL="68598" marR="68598"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sz="800" b="0" i="0" u="none" strike="noStrike" cap="none" normalizeH="0" baseline="0" dirty="0">
                          <a:ln>
                            <a:noFill/>
                          </a:ln>
                          <a:solidFill>
                            <a:schemeClr val="tx1"/>
                          </a:solidFill>
                          <a:effectLst/>
                          <a:latin typeface="Times New Roman" pitchFamily="18" charset="0"/>
                          <a:cs typeface="Times New Roman" pitchFamily="18" charset="0"/>
                        </a:rPr>
                        <a:t>List and discuss the school’s academic and other relevant data for 2020-2021</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sz="800" b="0" i="0" u="none" strike="noStrike" cap="none" normalizeH="0" baseline="0" dirty="0">
                          <a:ln>
                            <a:noFill/>
                          </a:ln>
                          <a:solidFill>
                            <a:schemeClr val="tx1"/>
                          </a:solidFill>
                          <a:effectLst/>
                          <a:latin typeface="Times New Roman" pitchFamily="18" charset="0"/>
                          <a:cs typeface="Times New Roman" pitchFamily="18" charset="0"/>
                        </a:rPr>
                        <a:t>Link to a 90 second CA Dashboard video prepared for CDE.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sz="800" b="0" i="0" u="none" strike="noStrike" cap="none" normalizeH="0" baseline="0" dirty="0">
                          <a:ln>
                            <a:noFill/>
                          </a:ln>
                          <a:solidFill>
                            <a:schemeClr val="tx1"/>
                          </a:solidFill>
                          <a:effectLst/>
                          <a:latin typeface="Times New Roman" pitchFamily="18" charset="0"/>
                          <a:cs typeface="Times New Roman" pitchFamily="18" charset="0"/>
                        </a:rPr>
                        <a:t>Identify if school is a CSI, ATSI, TSI School</a:t>
                      </a:r>
                    </a:p>
                  </a:txBody>
                  <a:tcPr marL="68598" marR="68598"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164" name="Text Box 46">
            <a:extLst>
              <a:ext uri="{FF2B5EF4-FFF2-40B4-BE49-F238E27FC236}">
                <a16:creationId xmlns:a16="http://schemas.microsoft.com/office/drawing/2014/main" id="{14BA5294-71F1-43FF-A0D0-64676CA4CA8D}"/>
              </a:ext>
            </a:extLst>
          </p:cNvPr>
          <p:cNvSpPr txBox="1">
            <a:spLocks noChangeArrowheads="1"/>
          </p:cNvSpPr>
          <p:nvPr/>
        </p:nvSpPr>
        <p:spPr bwMode="auto">
          <a:xfrm>
            <a:off x="609600" y="546259"/>
            <a:ext cx="7924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50000"/>
              </a:spcBef>
              <a:buClrTx/>
              <a:buSzTx/>
              <a:buFontTx/>
              <a:buNone/>
            </a:pPr>
            <a:r>
              <a:rPr lang="en-US" altLang="en-US" sz="1200" dirty="0">
                <a:latin typeface="Times New Roman" panose="02020603050405020304" pitchFamily="18" charset="0"/>
                <a:cs typeface="Times New Roman" panose="02020603050405020304" pitchFamily="18" charset="0"/>
              </a:rPr>
              <a:t>The chart below provides a slide number and the corresponding </a:t>
            </a:r>
            <a:r>
              <a:rPr lang="en-US" altLang="en-US" sz="1200" u="sng" dirty="0">
                <a:latin typeface="Times New Roman" panose="02020603050405020304" pitchFamily="18" charset="0"/>
                <a:cs typeface="Times New Roman" panose="02020603050405020304" pitchFamily="18" charset="0"/>
              </a:rPr>
              <a:t>documentation or suggestions </a:t>
            </a:r>
            <a:r>
              <a:rPr lang="en-US" altLang="en-US" sz="1200" dirty="0">
                <a:latin typeface="Times New Roman" panose="02020603050405020304" pitchFamily="18" charset="0"/>
                <a:cs typeface="Times New Roman" panose="02020603050405020304" pitchFamily="18" charset="0"/>
              </a:rPr>
              <a:t>of additional resources to be utilized at the Annual Title I meeting or throughout the academic year as topics at School Site Council (SSC) meetings. </a:t>
            </a:r>
          </a:p>
          <a:p>
            <a:pPr>
              <a:spcBef>
                <a:spcPct val="50000"/>
              </a:spcBef>
              <a:buClrTx/>
              <a:buSzTx/>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Memorandum 6750.3 </a:t>
            </a:r>
            <a:r>
              <a:rPr lang="en-US" altLang="en-US" sz="1200" i="1" dirty="0">
                <a:solidFill>
                  <a:srgbClr val="0070C0"/>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Notification of Federal Title I Parent Involvement Mandates</a:t>
            </a:r>
            <a:r>
              <a:rPr lang="en-US" altLang="en-US" sz="1200" dirty="0">
                <a:solidFill>
                  <a:srgbClr val="0070C0"/>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endParaRPr lang="en-US" altLang="en-US" sz="1200" dirty="0">
              <a:solidFill>
                <a:srgbClr val="0070C0"/>
              </a:solidFill>
              <a:latin typeface="Times New Roman" panose="02020603050405020304" pitchFamily="18" charset="0"/>
              <a:cs typeface="Times New Roman" panose="02020603050405020304" pitchFamily="18" charset="0"/>
            </a:endParaRPr>
          </a:p>
          <a:p>
            <a:pPr algn="ctr">
              <a:spcBef>
                <a:spcPct val="50000"/>
              </a:spcBef>
              <a:buClrTx/>
              <a:buSzTx/>
              <a:buFont typeface="Wingdings" panose="05000000000000000000" pitchFamily="2" charset="2"/>
              <a:buNone/>
            </a:pPr>
            <a:r>
              <a:rPr lang="en-US" altLang="en-US" sz="1200" u="sng" dirty="0">
                <a:solidFill>
                  <a:srgbClr val="FF0000"/>
                </a:solidFill>
                <a:latin typeface="Times New Roman" panose="02020603050405020304" pitchFamily="18" charset="0"/>
                <a:cs typeface="Times New Roman" panose="02020603050405020304" pitchFamily="18" charset="0"/>
              </a:rPr>
              <a:t>This slide is for presenter’s use only and should be deleted prior to presentation.</a:t>
            </a:r>
          </a:p>
        </p:txBody>
      </p:sp>
      <p:sp>
        <p:nvSpPr>
          <p:cNvPr id="5165" name="Slide Number Placeholder 1">
            <a:extLst>
              <a:ext uri="{FF2B5EF4-FFF2-40B4-BE49-F238E27FC236}">
                <a16:creationId xmlns:a16="http://schemas.microsoft.com/office/drawing/2014/main" id="{998C83A9-20AB-4D7B-BF0D-2D46670E023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fld id="{93485B4C-2817-4F27-A2DF-73C97C33D14E}" type="slidenum">
              <a:rPr lang="en-US" altLang="en-US" b="0">
                <a:latin typeface="Arial" panose="020B0604020202020204" pitchFamily="34" charset="0"/>
              </a:rPr>
              <a:pPr/>
              <a:t>1</a:t>
            </a:fld>
            <a:endParaRPr lang="en-US" altLang="en-US" b="0">
              <a:latin typeface="Arial" panose="020B0604020202020204" pitchFamily="34" charset="0"/>
            </a:endParaRPr>
          </a:p>
        </p:txBody>
      </p:sp>
      <p:sp>
        <p:nvSpPr>
          <p:cNvPr id="2" name="Footer Placeholder 1">
            <a:extLst>
              <a:ext uri="{FF2B5EF4-FFF2-40B4-BE49-F238E27FC236}">
                <a16:creationId xmlns:a16="http://schemas.microsoft.com/office/drawing/2014/main" id="{9BC8A7B4-3615-4A43-AD52-A1999269AE28}"/>
              </a:ext>
            </a:extLst>
          </p:cNvPr>
          <p:cNvSpPr>
            <a:spLocks noGrp="1"/>
          </p:cNvSpPr>
          <p:nvPr>
            <p:ph type="ftr" sz="quarter" idx="11"/>
          </p:nvPr>
        </p:nvSpPr>
        <p:spPr>
          <a:xfrm>
            <a:off x="457200" y="6438086"/>
            <a:ext cx="5104667" cy="279400"/>
          </a:xfrm>
        </p:spPr>
        <p:txBody>
          <a:bodyPr/>
          <a:lstStyle/>
          <a:p>
            <a:r>
              <a:rPr lang="en-US" dirty="0"/>
              <a:t>Office of the Chief of Special Education, Equity and Access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1" name="Group 5">
            <a:extLst>
              <a:ext uri="{FF2B5EF4-FFF2-40B4-BE49-F238E27FC236}">
                <a16:creationId xmlns:a16="http://schemas.microsoft.com/office/drawing/2014/main" id="{D8892D57-B441-42A4-B654-60C7B78D606D}"/>
              </a:ext>
            </a:extLst>
          </p:cNvPr>
          <p:cNvGrpSpPr>
            <a:grpSpLocks/>
          </p:cNvGrpSpPr>
          <p:nvPr/>
        </p:nvGrpSpPr>
        <p:grpSpPr bwMode="auto">
          <a:xfrm>
            <a:off x="3400120" y="970910"/>
            <a:ext cx="2858244" cy="4973345"/>
            <a:chOff x="2112" y="1104"/>
            <a:chExt cx="1500" cy="2592"/>
          </a:xfrm>
        </p:grpSpPr>
        <p:pic>
          <p:nvPicPr>
            <p:cNvPr id="17413" name="Picture 6" descr="brochurecover2lr">
              <a:extLst>
                <a:ext uri="{FF2B5EF4-FFF2-40B4-BE49-F238E27FC236}">
                  <a16:creationId xmlns:a16="http://schemas.microsoft.com/office/drawing/2014/main" id="{1F77D7CA-ABF6-4ED9-B4C3-8F647763F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5555" b="14444"/>
            <a:stretch>
              <a:fillRect/>
            </a:stretch>
          </p:blipFill>
          <p:spPr bwMode="auto">
            <a:xfrm>
              <a:off x="2112" y="1104"/>
              <a:ext cx="1500" cy="25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414" name="Rectangle 7">
              <a:extLst>
                <a:ext uri="{FF2B5EF4-FFF2-40B4-BE49-F238E27FC236}">
                  <a16:creationId xmlns:a16="http://schemas.microsoft.com/office/drawing/2014/main" id="{0E91415D-2822-4299-A135-388AED8366A6}"/>
                </a:ext>
              </a:extLst>
            </p:cNvPr>
            <p:cNvSpPr>
              <a:spLocks noChangeArrowheads="1"/>
            </p:cNvSpPr>
            <p:nvPr/>
          </p:nvSpPr>
          <p:spPr bwMode="auto">
            <a:xfrm>
              <a:off x="2112" y="1523"/>
              <a:ext cx="1488" cy="1740"/>
            </a:xfrm>
            <a:prstGeom prst="rect">
              <a:avLst/>
            </a:prstGeom>
            <a:solidFill>
              <a:srgbClr val="FFFFFF"/>
            </a:solidFill>
            <a:ln w="9525">
              <a:solidFill>
                <a:schemeClr val="tx1"/>
              </a:solidFill>
              <a:miter lim="800000"/>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600" i="1" dirty="0">
                <a:latin typeface="Arial" panose="020B0604020202020204" pitchFamily="34" charset="0"/>
              </a:endParaRPr>
            </a:p>
            <a:p>
              <a:pPr algn="ctr">
                <a:spcBef>
                  <a:spcPct val="0"/>
                </a:spcBef>
                <a:buClrTx/>
                <a:buSzTx/>
                <a:buFontTx/>
                <a:buNone/>
              </a:pPr>
              <a:r>
                <a:rPr lang="es-MX" altLang="en-US" sz="2626" i="1" dirty="0" err="1">
                  <a:latin typeface="Arial" panose="020B0604020202020204" pitchFamily="34" charset="0"/>
                </a:rPr>
                <a:t>Schoolwide</a:t>
              </a:r>
              <a:r>
                <a:rPr lang="es-MX" altLang="en-US" sz="2626" i="1" dirty="0">
                  <a:latin typeface="Arial" panose="020B0604020202020204" pitchFamily="34" charset="0"/>
                </a:rPr>
                <a:t> </a:t>
              </a:r>
              <a:r>
                <a:rPr lang="es-MX" altLang="en-US" sz="2626" i="1" dirty="0" err="1">
                  <a:latin typeface="Arial" panose="020B0604020202020204" pitchFamily="34" charset="0"/>
                </a:rPr>
                <a:t>Program</a:t>
              </a:r>
              <a:r>
                <a:rPr lang="es-MX" altLang="en-US" sz="2626" i="1" dirty="0">
                  <a:latin typeface="Arial" panose="020B0604020202020204" pitchFamily="34" charset="0"/>
                </a:rPr>
                <a:t> </a:t>
              </a:r>
            </a:p>
            <a:p>
              <a:pPr algn="ctr">
                <a:spcBef>
                  <a:spcPct val="0"/>
                </a:spcBef>
                <a:buClrTx/>
                <a:buSzTx/>
                <a:buFontTx/>
                <a:buNone/>
              </a:pPr>
              <a:r>
                <a:rPr lang="es-MX" altLang="en-US" sz="2626" i="1" dirty="0">
                  <a:latin typeface="Arial" panose="020B0604020202020204" pitchFamily="34" charset="0"/>
                </a:rPr>
                <a:t>(SWP) </a:t>
              </a:r>
            </a:p>
            <a:p>
              <a:pPr algn="ctr">
                <a:spcBef>
                  <a:spcPct val="0"/>
                </a:spcBef>
                <a:buClrTx/>
                <a:buSzTx/>
                <a:buFontTx/>
                <a:buNone/>
              </a:pPr>
              <a:r>
                <a:rPr lang="es-MX" altLang="en-US" sz="2626" i="1" dirty="0">
                  <a:latin typeface="Arial" panose="020B0604020202020204" pitchFamily="34" charset="0"/>
                </a:rPr>
                <a:t>School/</a:t>
              </a:r>
              <a:r>
                <a:rPr lang="es-CO" sz="2626" i="1" dirty="0">
                  <a:latin typeface="Arial" panose="020B0604020202020204" pitchFamily="34" charset="0"/>
                </a:rPr>
                <a:t>Escuela con Programa Aplicable a Toda la Escuela </a:t>
              </a:r>
            </a:p>
            <a:p>
              <a:pPr algn="ctr">
                <a:spcBef>
                  <a:spcPct val="0"/>
                </a:spcBef>
                <a:buClrTx/>
                <a:buSzTx/>
                <a:buFontTx/>
                <a:buNone/>
              </a:pPr>
              <a:r>
                <a:rPr lang="es-CO" sz="2626" i="1" dirty="0">
                  <a:latin typeface="Arial" panose="020B0604020202020204" pitchFamily="34" charset="0"/>
                </a:rPr>
                <a:t>(SWP) </a:t>
              </a:r>
            </a:p>
            <a:p>
              <a:pPr algn="ctr">
                <a:spcBef>
                  <a:spcPct val="0"/>
                </a:spcBef>
                <a:buClrTx/>
                <a:buSzTx/>
                <a:buFontTx/>
                <a:buNone/>
              </a:pPr>
              <a:endParaRPr lang="es-MX" altLang="en-US" sz="2626" i="1" dirty="0">
                <a:latin typeface="Arial" panose="020B0604020202020204" pitchFamily="34" charset="0"/>
              </a:endParaRPr>
            </a:p>
            <a:p>
              <a:pPr algn="ctr">
                <a:spcBef>
                  <a:spcPct val="0"/>
                </a:spcBef>
                <a:buClrTx/>
                <a:buSzTx/>
                <a:buFontTx/>
                <a:buNone/>
              </a:pPr>
              <a:endParaRPr lang="en-US" altLang="en-US" sz="2626" dirty="0">
                <a:latin typeface="Arial" panose="020B0604020202020204" pitchFamily="34" charset="0"/>
              </a:endParaRPr>
            </a:p>
          </p:txBody>
        </p:sp>
      </p:grpSp>
      <p:sp>
        <p:nvSpPr>
          <p:cNvPr id="17412" name="Slide Number Placeholder 1">
            <a:extLst>
              <a:ext uri="{FF2B5EF4-FFF2-40B4-BE49-F238E27FC236}">
                <a16:creationId xmlns:a16="http://schemas.microsoft.com/office/drawing/2014/main" id="{136C0413-86EF-4952-A788-056CAC3C569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fld id="{BDAFB217-8F07-46EE-A582-6373E30762E4}" type="slidenum">
              <a:rPr lang="en-US" altLang="en-US" b="0">
                <a:latin typeface="Arial" panose="020B0604020202020204" pitchFamily="34" charset="0"/>
              </a:rPr>
              <a:pPr/>
              <a:t>10</a:t>
            </a:fld>
            <a:endParaRPr lang="en-US" altLang="en-US" b="0">
              <a:latin typeface="Arial" panose="020B0604020202020204" pitchFamily="34" charset="0"/>
            </a:endParaRPr>
          </a:p>
        </p:txBody>
      </p:sp>
      <p:sp>
        <p:nvSpPr>
          <p:cNvPr id="2" name="Footer Placeholder 1">
            <a:extLst>
              <a:ext uri="{FF2B5EF4-FFF2-40B4-BE49-F238E27FC236}">
                <a16:creationId xmlns:a16="http://schemas.microsoft.com/office/drawing/2014/main" id="{F211438F-329C-413E-9D9C-3566D6160A6C}"/>
              </a:ext>
            </a:extLst>
          </p:cNvPr>
          <p:cNvSpPr>
            <a:spLocks noGrp="1"/>
          </p:cNvSpPr>
          <p:nvPr>
            <p:ph type="ftr" sz="quarter" idx="11"/>
          </p:nvPr>
        </p:nvSpPr>
        <p:spPr/>
        <p:txBody>
          <a:bodyPr/>
          <a:lstStyle/>
          <a:p>
            <a:r>
              <a:rPr lang="en-US"/>
              <a:t>Office of the Chief of Special Education, Equity and Access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2F530E5-EE36-4F2B-AE22-C9D86F9B80AF}"/>
              </a:ext>
            </a:extLst>
          </p:cNvPr>
          <p:cNvSpPr>
            <a:spLocks noChangeArrowheads="1"/>
          </p:cNvSpPr>
          <p:nvPr/>
        </p:nvSpPr>
        <p:spPr bwMode="auto">
          <a:xfrm>
            <a:off x="2857053" y="2251166"/>
            <a:ext cx="474468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350"/>
              <a:t>	</a:t>
            </a:r>
          </a:p>
        </p:txBody>
      </p:sp>
      <p:sp>
        <p:nvSpPr>
          <p:cNvPr id="18435" name="TextBox 4">
            <a:extLst>
              <a:ext uri="{FF2B5EF4-FFF2-40B4-BE49-F238E27FC236}">
                <a16:creationId xmlns:a16="http://schemas.microsoft.com/office/drawing/2014/main" id="{2DCA62C8-1E34-4AE3-9FA5-AC076C572E26}"/>
              </a:ext>
            </a:extLst>
          </p:cNvPr>
          <p:cNvSpPr txBox="1">
            <a:spLocks noChangeArrowheads="1"/>
          </p:cNvSpPr>
          <p:nvPr/>
        </p:nvSpPr>
        <p:spPr bwMode="auto">
          <a:xfrm>
            <a:off x="1176865" y="641773"/>
            <a:ext cx="6798735" cy="1754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None/>
            </a:pPr>
            <a:r>
              <a:rPr lang="en-US" altLang="en-US" sz="2701" dirty="0">
                <a:latin typeface="Times New Roman" panose="02020603050405020304" pitchFamily="18" charset="0"/>
                <a:cs typeface="Times New Roman" panose="02020603050405020304" pitchFamily="18" charset="0"/>
              </a:rPr>
              <a:t>The Two Title I Models for Serving Students/ </a:t>
            </a:r>
            <a:r>
              <a:rPr lang="es-CO" sz="2701" i="1" dirty="0">
                <a:latin typeface="Times New Roman" panose="02020603050405020304" pitchFamily="18" charset="0"/>
                <a:cs typeface="Times New Roman" panose="02020603050405020304" pitchFamily="18" charset="0"/>
              </a:rPr>
              <a:t>Dos Modelos Título I para Proveer Servicios para los Estudiantes</a:t>
            </a:r>
          </a:p>
          <a:p>
            <a:pPr algn="ctr">
              <a:spcBef>
                <a:spcPct val="0"/>
              </a:spcBef>
              <a:buClrTx/>
              <a:buSzTx/>
              <a:buFontTx/>
              <a:buNone/>
            </a:pPr>
            <a:endParaRPr lang="en-US" altLang="en-US" sz="2701" dirty="0">
              <a:latin typeface="Times New Roman" panose="02020603050405020304" pitchFamily="18" charset="0"/>
              <a:cs typeface="Times New Roman" panose="02020603050405020304" pitchFamily="18" charset="0"/>
            </a:endParaRPr>
          </a:p>
        </p:txBody>
      </p:sp>
      <p:sp>
        <p:nvSpPr>
          <p:cNvPr id="18436" name="TextBox 5">
            <a:extLst>
              <a:ext uri="{FF2B5EF4-FFF2-40B4-BE49-F238E27FC236}">
                <a16:creationId xmlns:a16="http://schemas.microsoft.com/office/drawing/2014/main" id="{47C6FD3B-B7B3-47B1-A24E-1560B4B58497}"/>
              </a:ext>
            </a:extLst>
          </p:cNvPr>
          <p:cNvSpPr txBox="1">
            <a:spLocks noChangeArrowheads="1"/>
          </p:cNvSpPr>
          <p:nvPr/>
        </p:nvSpPr>
        <p:spPr bwMode="auto">
          <a:xfrm>
            <a:off x="1066800" y="2712076"/>
            <a:ext cx="169351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None/>
            </a:pPr>
            <a:r>
              <a:rPr lang="en-US" altLang="en-US" sz="1400" dirty="0"/>
              <a:t>Schoolwide Program (SWP)/</a:t>
            </a:r>
            <a:r>
              <a:rPr lang="es-CO" sz="1400" dirty="0">
                <a:solidFill>
                  <a:srgbClr val="0070C0"/>
                </a:solidFill>
              </a:rPr>
              <a:t>Programa Aplicable para Toda la Escuela (SWP)</a:t>
            </a:r>
          </a:p>
          <a:p>
            <a:pPr>
              <a:spcBef>
                <a:spcPct val="0"/>
              </a:spcBef>
              <a:buClrTx/>
              <a:buSzTx/>
              <a:buFontTx/>
              <a:buNone/>
            </a:pPr>
            <a:endParaRPr lang="en-US" altLang="en-US" sz="1800" dirty="0"/>
          </a:p>
        </p:txBody>
      </p:sp>
      <p:cxnSp>
        <p:nvCxnSpPr>
          <p:cNvPr id="18437" name="Straight Arrow Connector 7">
            <a:extLst>
              <a:ext uri="{FF2B5EF4-FFF2-40B4-BE49-F238E27FC236}">
                <a16:creationId xmlns:a16="http://schemas.microsoft.com/office/drawing/2014/main" id="{6400B077-93B5-41A0-83D5-40D899BA74C5}"/>
              </a:ext>
            </a:extLst>
          </p:cNvPr>
          <p:cNvCxnSpPr>
            <a:cxnSpLocks noChangeShapeType="1"/>
          </p:cNvCxnSpPr>
          <p:nvPr/>
        </p:nvCxnSpPr>
        <p:spPr bwMode="auto">
          <a:xfrm>
            <a:off x="2760310" y="3115676"/>
            <a:ext cx="2116490" cy="0"/>
          </a:xfrm>
          <a:prstGeom prst="straightConnector1">
            <a:avLst/>
          </a:prstGeom>
          <a:noFill/>
          <a:ln w="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38" name="TextBox 10">
            <a:extLst>
              <a:ext uri="{FF2B5EF4-FFF2-40B4-BE49-F238E27FC236}">
                <a16:creationId xmlns:a16="http://schemas.microsoft.com/office/drawing/2014/main" id="{86AB739A-88BC-4C2C-BCE7-432C5BEE04F7}"/>
              </a:ext>
            </a:extLst>
          </p:cNvPr>
          <p:cNvSpPr txBox="1">
            <a:spLocks noChangeArrowheads="1"/>
          </p:cNvSpPr>
          <p:nvPr/>
        </p:nvSpPr>
        <p:spPr bwMode="auto">
          <a:xfrm>
            <a:off x="804041" y="3822758"/>
            <a:ext cx="23794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None/>
            </a:pPr>
            <a:r>
              <a:rPr lang="en-US" altLang="en-US" sz="1400" dirty="0"/>
              <a:t>Targeted Assistance School Program (TAS)/</a:t>
            </a:r>
            <a:r>
              <a:rPr lang="es-CO" sz="1400" dirty="0">
                <a:solidFill>
                  <a:srgbClr val="0070C0"/>
                </a:solidFill>
              </a:rPr>
              <a:t>Programa escolar de ayuda específica (TAS)</a:t>
            </a:r>
          </a:p>
        </p:txBody>
      </p:sp>
      <p:cxnSp>
        <p:nvCxnSpPr>
          <p:cNvPr id="18439" name="Straight Arrow Connector 11">
            <a:extLst>
              <a:ext uri="{FF2B5EF4-FFF2-40B4-BE49-F238E27FC236}">
                <a16:creationId xmlns:a16="http://schemas.microsoft.com/office/drawing/2014/main" id="{859727B7-0C04-4340-B186-FB235E8848F2}"/>
              </a:ext>
            </a:extLst>
          </p:cNvPr>
          <p:cNvCxnSpPr>
            <a:cxnSpLocks noChangeShapeType="1"/>
          </p:cNvCxnSpPr>
          <p:nvPr/>
        </p:nvCxnSpPr>
        <p:spPr bwMode="auto">
          <a:xfrm>
            <a:off x="3124200" y="4282747"/>
            <a:ext cx="1842324" cy="10719"/>
          </a:xfrm>
          <a:prstGeom prst="straightConnector1">
            <a:avLst/>
          </a:prstGeom>
          <a:noFill/>
          <a:ln w="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40" name="TextBox 12">
            <a:extLst>
              <a:ext uri="{FF2B5EF4-FFF2-40B4-BE49-F238E27FC236}">
                <a16:creationId xmlns:a16="http://schemas.microsoft.com/office/drawing/2014/main" id="{B4095DB8-E1E9-466B-8FC9-313282D1D5E3}"/>
              </a:ext>
            </a:extLst>
          </p:cNvPr>
          <p:cNvSpPr txBox="1">
            <a:spLocks noChangeArrowheads="1"/>
          </p:cNvSpPr>
          <p:nvPr/>
        </p:nvSpPr>
        <p:spPr bwMode="auto">
          <a:xfrm>
            <a:off x="5029319" y="4063679"/>
            <a:ext cx="2572420" cy="1700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None/>
            </a:pPr>
            <a:r>
              <a:rPr lang="en-US" altLang="en-US" sz="1300" dirty="0"/>
              <a:t>Serves </a:t>
            </a:r>
            <a:r>
              <a:rPr lang="en-US" altLang="en-US" sz="1300" u="sng" dirty="0"/>
              <a:t>only Identified Title I Students</a:t>
            </a:r>
            <a:r>
              <a:rPr lang="en-US" altLang="en-US" sz="1300" dirty="0"/>
              <a:t> based on multiple objective criteria</a:t>
            </a:r>
          </a:p>
          <a:p>
            <a:pPr>
              <a:spcBef>
                <a:spcPct val="0"/>
              </a:spcBef>
              <a:buClrTx/>
              <a:buSzTx/>
              <a:buNone/>
            </a:pPr>
            <a:r>
              <a:rPr lang="es-CO" sz="1300" dirty="0">
                <a:solidFill>
                  <a:srgbClr val="0070C0"/>
                </a:solidFill>
              </a:rPr>
              <a:t>Se prestan servicios a estudiantes identificados como estudiantes bajo el programa Título I en base a varios requisitos objetivos</a:t>
            </a:r>
            <a:endParaRPr lang="en-US" altLang="en-US" sz="1300" dirty="0">
              <a:solidFill>
                <a:srgbClr val="0070C0"/>
              </a:solidFill>
            </a:endParaRPr>
          </a:p>
          <a:p>
            <a:pPr>
              <a:spcBef>
                <a:spcPct val="0"/>
              </a:spcBef>
              <a:buClrTx/>
              <a:buSzTx/>
              <a:buFontTx/>
              <a:buNone/>
            </a:pPr>
            <a:endParaRPr lang="en-US" altLang="en-US" sz="1350" dirty="0"/>
          </a:p>
        </p:txBody>
      </p:sp>
      <p:sp>
        <p:nvSpPr>
          <p:cNvPr id="18441" name="TextBox 13">
            <a:extLst>
              <a:ext uri="{FF2B5EF4-FFF2-40B4-BE49-F238E27FC236}">
                <a16:creationId xmlns:a16="http://schemas.microsoft.com/office/drawing/2014/main" id="{6085DA05-40D8-411D-943A-C3ED414275C2}"/>
              </a:ext>
            </a:extLst>
          </p:cNvPr>
          <p:cNvSpPr txBox="1">
            <a:spLocks noChangeArrowheads="1"/>
          </p:cNvSpPr>
          <p:nvPr/>
        </p:nvSpPr>
        <p:spPr bwMode="auto">
          <a:xfrm>
            <a:off x="5036246" y="2416327"/>
            <a:ext cx="3526637"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None/>
            </a:pPr>
            <a:r>
              <a:rPr lang="en-US" altLang="en-US" sz="1300" dirty="0"/>
              <a:t>May serve </a:t>
            </a:r>
            <a:r>
              <a:rPr lang="en-US" altLang="en-US" sz="1300" u="sng" dirty="0"/>
              <a:t>All Students</a:t>
            </a:r>
            <a:r>
              <a:rPr lang="en-US" altLang="en-US" sz="1300" dirty="0"/>
              <a:t> at the school based on the needs assessment but must address the needs of </a:t>
            </a:r>
            <a:r>
              <a:rPr lang="en-US" altLang="en-US" sz="1300" u="sng" dirty="0"/>
              <a:t>students most at risk</a:t>
            </a:r>
          </a:p>
          <a:p>
            <a:pPr>
              <a:spcBef>
                <a:spcPct val="0"/>
              </a:spcBef>
              <a:buClrTx/>
              <a:buSzTx/>
              <a:buNone/>
            </a:pPr>
            <a:r>
              <a:rPr lang="es-CO" sz="1300" dirty="0">
                <a:solidFill>
                  <a:srgbClr val="0070C0"/>
                </a:solidFill>
              </a:rPr>
              <a:t>Se prestan servicios a </a:t>
            </a:r>
            <a:r>
              <a:rPr lang="es-CO" sz="1300" u="sng" dirty="0">
                <a:solidFill>
                  <a:srgbClr val="0070C0"/>
                </a:solidFill>
              </a:rPr>
              <a:t>todos los estudiantes</a:t>
            </a:r>
            <a:r>
              <a:rPr lang="es-CO" sz="1300" dirty="0">
                <a:solidFill>
                  <a:srgbClr val="0070C0"/>
                </a:solidFill>
              </a:rPr>
              <a:t> en la escuela con base a la evaluación de las necesidades, no obstante se deben atender las necesidades de los estudiantes que están más propensos a riesgo</a:t>
            </a:r>
          </a:p>
        </p:txBody>
      </p:sp>
      <p:sp>
        <p:nvSpPr>
          <p:cNvPr id="18442" name="TextBox 15">
            <a:extLst>
              <a:ext uri="{FF2B5EF4-FFF2-40B4-BE49-F238E27FC236}">
                <a16:creationId xmlns:a16="http://schemas.microsoft.com/office/drawing/2014/main" id="{E5825741-91B5-4562-94F3-9A05E253E323}"/>
              </a:ext>
            </a:extLst>
          </p:cNvPr>
          <p:cNvSpPr txBox="1">
            <a:spLocks noChangeArrowheads="1"/>
          </p:cNvSpPr>
          <p:nvPr/>
        </p:nvSpPr>
        <p:spPr bwMode="auto">
          <a:xfrm>
            <a:off x="2760310" y="2830347"/>
            <a:ext cx="20614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400" dirty="0"/>
              <a:t>Supplemental Funds</a:t>
            </a:r>
          </a:p>
        </p:txBody>
      </p:sp>
      <p:sp>
        <p:nvSpPr>
          <p:cNvPr id="18443" name="TextBox 16">
            <a:extLst>
              <a:ext uri="{FF2B5EF4-FFF2-40B4-BE49-F238E27FC236}">
                <a16:creationId xmlns:a16="http://schemas.microsoft.com/office/drawing/2014/main" id="{DB8CA4CB-6697-419D-81C2-F1C52A225D6C}"/>
              </a:ext>
            </a:extLst>
          </p:cNvPr>
          <p:cNvSpPr txBox="1">
            <a:spLocks noChangeArrowheads="1"/>
          </p:cNvSpPr>
          <p:nvPr/>
        </p:nvSpPr>
        <p:spPr bwMode="auto">
          <a:xfrm>
            <a:off x="3124200" y="3925486"/>
            <a:ext cx="18423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400" dirty="0"/>
              <a:t>Supplemental Services</a:t>
            </a:r>
          </a:p>
        </p:txBody>
      </p:sp>
      <p:sp>
        <p:nvSpPr>
          <p:cNvPr id="2" name="Footer Placeholder 1">
            <a:extLst>
              <a:ext uri="{FF2B5EF4-FFF2-40B4-BE49-F238E27FC236}">
                <a16:creationId xmlns:a16="http://schemas.microsoft.com/office/drawing/2014/main" id="{4E6CCAD3-7855-4AFC-AF58-4E6E85990E36}"/>
              </a:ext>
            </a:extLst>
          </p:cNvPr>
          <p:cNvSpPr>
            <a:spLocks noGrp="1"/>
          </p:cNvSpPr>
          <p:nvPr>
            <p:ph type="ftr" sz="quarter" idx="11"/>
          </p:nvPr>
        </p:nvSpPr>
        <p:spPr/>
        <p:txBody>
          <a:bodyPr/>
          <a:lstStyle/>
          <a:p>
            <a:r>
              <a:rPr lang="en-US"/>
              <a:t>Office of the Chief of Special Education, Equity and Access</a:t>
            </a:r>
          </a:p>
        </p:txBody>
      </p:sp>
      <p:sp>
        <p:nvSpPr>
          <p:cNvPr id="18445" name="Slide Number Placeholder 2">
            <a:extLst>
              <a:ext uri="{FF2B5EF4-FFF2-40B4-BE49-F238E27FC236}">
                <a16:creationId xmlns:a16="http://schemas.microsoft.com/office/drawing/2014/main" id="{939BB09A-1787-41B4-9F5E-C648F250CD1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2401">
                <a:solidFill>
                  <a:schemeClr val="tx1"/>
                </a:solidFill>
                <a:latin typeface="Garamond" panose="02020404030301010803" pitchFamily="18" charset="0"/>
              </a:defRPr>
            </a:lvl1pPr>
            <a:lvl2pPr marL="557361" indent="-214370">
              <a:spcBef>
                <a:spcPct val="20000"/>
              </a:spcBef>
              <a:buClr>
                <a:schemeClr val="accent2"/>
              </a:buClr>
              <a:buSzPct val="70000"/>
              <a:buFont typeface="Wingdings" panose="05000000000000000000" pitchFamily="2" charset="2"/>
              <a:buChar char="n"/>
              <a:defRPr sz="2101">
                <a:solidFill>
                  <a:schemeClr val="tx1"/>
                </a:solidFill>
                <a:latin typeface="Garamond" panose="02020404030301010803" pitchFamily="18" charset="0"/>
              </a:defRPr>
            </a:lvl2pPr>
            <a:lvl3pPr marL="857479" indent="-171496">
              <a:spcBef>
                <a:spcPct val="20000"/>
              </a:spcBef>
              <a:buClr>
                <a:schemeClr val="tx2"/>
              </a:buClr>
              <a:buSzPct val="70000"/>
              <a:buFont typeface="Wingdings" panose="05000000000000000000" pitchFamily="2" charset="2"/>
              <a:buChar char="n"/>
              <a:defRPr sz="1800">
                <a:solidFill>
                  <a:schemeClr val="tx1"/>
                </a:solidFill>
                <a:latin typeface="Garamond" panose="02020404030301010803" pitchFamily="18" charset="0"/>
              </a:defRPr>
            </a:lvl3pPr>
            <a:lvl4pPr marL="1200470" indent="-171496">
              <a:spcBef>
                <a:spcPct val="20000"/>
              </a:spcBef>
              <a:buClr>
                <a:schemeClr val="accent2"/>
              </a:buClr>
              <a:buSzPct val="70000"/>
              <a:buFont typeface="Wingdings" panose="05000000000000000000" pitchFamily="2" charset="2"/>
              <a:buChar char="n"/>
              <a:defRPr sz="1500">
                <a:solidFill>
                  <a:schemeClr val="tx1"/>
                </a:solidFill>
                <a:latin typeface="Garamond" panose="02020404030301010803" pitchFamily="18" charset="0"/>
              </a:defRPr>
            </a:lvl4pPr>
            <a:lvl5pPr marL="1543461" indent="-171496">
              <a:spcBef>
                <a:spcPct val="20000"/>
              </a:spcBef>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5pPr>
            <a:lvl6pPr marL="1886453"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6pPr>
            <a:lvl7pPr marL="2229444"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7pPr>
            <a:lvl8pPr marL="2572436"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8pPr>
            <a:lvl9pPr marL="2915427"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9pPr>
          </a:lstStyle>
          <a:p>
            <a:pPr>
              <a:spcBef>
                <a:spcPct val="0"/>
              </a:spcBef>
              <a:buClrTx/>
              <a:buSzTx/>
              <a:buFontTx/>
              <a:buNone/>
            </a:pPr>
            <a:fld id="{8E49353C-2046-4D7B-B413-63FCF4EB72F5}" type="slidenum">
              <a:rPr lang="en-US" altLang="en-US" sz="900">
                <a:latin typeface="Arial" panose="020B0604020202020204" pitchFamily="34" charset="0"/>
              </a:rPr>
              <a:pPr>
                <a:spcBef>
                  <a:spcPct val="0"/>
                </a:spcBef>
                <a:buClrTx/>
                <a:buSzTx/>
                <a:buFontTx/>
                <a:buNone/>
              </a:pPr>
              <a:t>11</a:t>
            </a:fld>
            <a:endParaRPr lang="en-US" altLang="en-US" sz="900">
              <a:latin typeface="Arial" panose="020B0604020202020204" pitchFamily="34" charset="0"/>
            </a:endParaRPr>
          </a:p>
        </p:txBody>
      </p:sp>
      <p:sp>
        <p:nvSpPr>
          <p:cNvPr id="14" name="TextBox 15">
            <a:extLst>
              <a:ext uri="{FF2B5EF4-FFF2-40B4-BE49-F238E27FC236}">
                <a16:creationId xmlns:a16="http://schemas.microsoft.com/office/drawing/2014/main" id="{21D2DE57-2329-4F3E-B335-0F2D5FBFA39A}"/>
              </a:ext>
            </a:extLst>
          </p:cNvPr>
          <p:cNvSpPr txBox="1">
            <a:spLocks noChangeArrowheads="1"/>
          </p:cNvSpPr>
          <p:nvPr/>
        </p:nvSpPr>
        <p:spPr bwMode="auto">
          <a:xfrm>
            <a:off x="2808416" y="3134311"/>
            <a:ext cx="20614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s-CO" sz="1400" dirty="0">
                <a:solidFill>
                  <a:srgbClr val="0070C0"/>
                </a:solidFill>
              </a:rPr>
              <a:t>Fondos Suplementarios</a:t>
            </a:r>
          </a:p>
        </p:txBody>
      </p:sp>
      <p:sp>
        <p:nvSpPr>
          <p:cNvPr id="15" name="TextBox 16">
            <a:extLst>
              <a:ext uri="{FF2B5EF4-FFF2-40B4-BE49-F238E27FC236}">
                <a16:creationId xmlns:a16="http://schemas.microsoft.com/office/drawing/2014/main" id="{44785BF6-3060-47B9-9EA6-88F12550BC77}"/>
              </a:ext>
            </a:extLst>
          </p:cNvPr>
          <p:cNvSpPr txBox="1">
            <a:spLocks noChangeArrowheads="1"/>
          </p:cNvSpPr>
          <p:nvPr/>
        </p:nvSpPr>
        <p:spPr bwMode="auto">
          <a:xfrm>
            <a:off x="2971800" y="4290858"/>
            <a:ext cx="19947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s-CO" sz="1400" dirty="0">
                <a:solidFill>
                  <a:srgbClr val="0070C0"/>
                </a:solidFill>
              </a:rPr>
              <a:t>Servicios Suplementarios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496088"/>
            <a:ext cx="2867411"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2664004"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3" name="Title 2">
            <a:extLst>
              <a:ext uri="{FF2B5EF4-FFF2-40B4-BE49-F238E27FC236}">
                <a16:creationId xmlns:a16="http://schemas.microsoft.com/office/drawing/2014/main" id="{41037143-6C77-450A-9DD9-5CEF6B0C93FD}"/>
              </a:ext>
            </a:extLst>
          </p:cNvPr>
          <p:cNvSpPr>
            <a:spLocks noGrp="1"/>
          </p:cNvSpPr>
          <p:nvPr>
            <p:ph type="title"/>
          </p:nvPr>
        </p:nvSpPr>
        <p:spPr>
          <a:xfrm>
            <a:off x="791699" y="1055077"/>
            <a:ext cx="1899682" cy="4794578"/>
          </a:xfrm>
        </p:spPr>
        <p:txBody>
          <a:bodyPr vert="horz" lIns="91440" tIns="45720" rIns="91440" bIns="45720" rtlCol="0" anchor="ctr">
            <a:normAutofit/>
          </a:bodyPr>
          <a:lstStyle/>
          <a:p>
            <a:pPr>
              <a:buClrTx/>
              <a:buSzTx/>
            </a:pPr>
            <a:r>
              <a:rPr lang="en-US" altLang="en-US" sz="2800" dirty="0">
                <a:solidFill>
                  <a:srgbClr val="262626"/>
                </a:solidFill>
              </a:rPr>
              <a:t>Schoolwide Programs (SWP)/</a:t>
            </a:r>
            <a:br>
              <a:rPr lang="en-US" altLang="en-US" sz="2800" dirty="0">
                <a:solidFill>
                  <a:srgbClr val="262626"/>
                </a:solidFill>
              </a:rPr>
            </a:br>
            <a:r>
              <a:rPr lang="en-US" sz="2800" i="1" dirty="0">
                <a:solidFill>
                  <a:srgbClr val="262626"/>
                </a:solidFill>
              </a:rPr>
              <a:t>Programas para Toda la Escuela (SWP)</a:t>
            </a:r>
            <a:endParaRPr lang="en-US" altLang="en-US" sz="2800" i="1" dirty="0">
              <a:solidFill>
                <a:srgbClr val="262626"/>
              </a:solidFill>
            </a:endParaRPr>
          </a:p>
        </p:txBody>
      </p:sp>
      <p:sp useBgFill="1">
        <p:nvSpPr>
          <p:cNvPr id="148" name="Rectangle 147">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039" y="-2"/>
            <a:ext cx="5654961"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F45140B5-2E76-45AF-BB25-56E93A368F19}"/>
              </a:ext>
            </a:extLst>
          </p:cNvPr>
          <p:cNvSpPr>
            <a:spLocks noGrp="1"/>
          </p:cNvSpPr>
          <p:nvPr>
            <p:ph type="ftr" sz="quarter" idx="11"/>
          </p:nvPr>
        </p:nvSpPr>
        <p:spPr>
          <a:xfrm>
            <a:off x="3816349" y="6379383"/>
            <a:ext cx="2736850" cy="279400"/>
          </a:xfrm>
        </p:spPr>
        <p:txBody>
          <a:bodyPr vert="horz" lIns="91440" tIns="45720" rIns="91440" bIns="45720" rtlCol="0" anchor="ctr">
            <a:normAutofit/>
          </a:bodyPr>
          <a:lstStyle/>
          <a:p>
            <a:pPr>
              <a:lnSpc>
                <a:spcPct val="90000"/>
              </a:lnSpc>
              <a:spcAft>
                <a:spcPts val="600"/>
              </a:spcAft>
              <a:defRPr/>
            </a:pPr>
            <a:r>
              <a:rPr lang="en-US" sz="800"/>
              <a:t>Office of the Chief of Special Education, Equity and Access</a:t>
            </a:r>
          </a:p>
        </p:txBody>
      </p:sp>
      <p:sp>
        <p:nvSpPr>
          <p:cNvPr id="19465" name="Slide Number Placeholder 1">
            <a:extLst>
              <a:ext uri="{FF2B5EF4-FFF2-40B4-BE49-F238E27FC236}">
                <a16:creationId xmlns:a16="http://schemas.microsoft.com/office/drawing/2014/main" id="{8245D1EB-D4CB-4419-8311-40E1EBA4480F}"/>
              </a:ext>
            </a:extLst>
          </p:cNvPr>
          <p:cNvSpPr>
            <a:spLocks noGrp="1"/>
          </p:cNvSpPr>
          <p:nvPr>
            <p:ph type="sldNum" sz="quarter" idx="12"/>
          </p:nvPr>
        </p:nvSpPr>
        <p:spPr>
          <a:xfrm>
            <a:off x="8287222" y="6379383"/>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lr>
                <a:schemeClr val="hlink"/>
              </a:buClr>
              <a:buSzPct val="70000"/>
              <a:buFont typeface="Wingdings" panose="05000000000000000000" pitchFamily="2" charset="2"/>
              <a:buChar char="n"/>
              <a:defRPr sz="2401">
                <a:solidFill>
                  <a:schemeClr val="tx1"/>
                </a:solidFill>
                <a:latin typeface="Garamond" panose="02020404030301010803" pitchFamily="18" charset="0"/>
              </a:defRPr>
            </a:lvl1pPr>
            <a:lvl2pPr marL="557361" indent="-214370">
              <a:spcBef>
                <a:spcPct val="20000"/>
              </a:spcBef>
              <a:buClr>
                <a:schemeClr val="accent2"/>
              </a:buClr>
              <a:buSzPct val="70000"/>
              <a:buFont typeface="Wingdings" panose="05000000000000000000" pitchFamily="2" charset="2"/>
              <a:buChar char="n"/>
              <a:defRPr sz="2101">
                <a:solidFill>
                  <a:schemeClr val="tx1"/>
                </a:solidFill>
                <a:latin typeface="Garamond" panose="02020404030301010803" pitchFamily="18" charset="0"/>
              </a:defRPr>
            </a:lvl2pPr>
            <a:lvl3pPr marL="857479" indent="-171496">
              <a:spcBef>
                <a:spcPct val="20000"/>
              </a:spcBef>
              <a:buClr>
                <a:schemeClr val="tx2"/>
              </a:buClr>
              <a:buSzPct val="70000"/>
              <a:buFont typeface="Wingdings" panose="05000000000000000000" pitchFamily="2" charset="2"/>
              <a:buChar char="n"/>
              <a:defRPr sz="1800">
                <a:solidFill>
                  <a:schemeClr val="tx1"/>
                </a:solidFill>
                <a:latin typeface="Garamond" panose="02020404030301010803" pitchFamily="18" charset="0"/>
              </a:defRPr>
            </a:lvl3pPr>
            <a:lvl4pPr marL="1200470" indent="-171496">
              <a:spcBef>
                <a:spcPct val="20000"/>
              </a:spcBef>
              <a:buClr>
                <a:schemeClr val="accent2"/>
              </a:buClr>
              <a:buSzPct val="70000"/>
              <a:buFont typeface="Wingdings" panose="05000000000000000000" pitchFamily="2" charset="2"/>
              <a:buChar char="n"/>
              <a:defRPr sz="1500">
                <a:solidFill>
                  <a:schemeClr val="tx1"/>
                </a:solidFill>
                <a:latin typeface="Garamond" panose="02020404030301010803" pitchFamily="18" charset="0"/>
              </a:defRPr>
            </a:lvl4pPr>
            <a:lvl5pPr marL="1543461" indent="-171496">
              <a:spcBef>
                <a:spcPct val="20000"/>
              </a:spcBef>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5pPr>
            <a:lvl6pPr marL="1886453"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6pPr>
            <a:lvl7pPr marL="2229444"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7pPr>
            <a:lvl8pPr marL="2572436"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8pPr>
            <a:lvl9pPr marL="2915427"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9pPr>
          </a:lstStyle>
          <a:p>
            <a:pPr>
              <a:spcBef>
                <a:spcPct val="0"/>
              </a:spcBef>
              <a:spcAft>
                <a:spcPts val="600"/>
              </a:spcAft>
              <a:buClrTx/>
              <a:buSzTx/>
              <a:buFontTx/>
              <a:buNone/>
            </a:pPr>
            <a:fld id="{3FD8F06F-D20D-4E36-ADC1-69876BCEE2D2}" type="slidenum">
              <a:rPr lang="en-US" altLang="en-US" sz="1000" b="0" i="0" kern="1200" dirty="0">
                <a:solidFill>
                  <a:schemeClr val="tx1"/>
                </a:solidFill>
                <a:effectLst/>
                <a:latin typeface="+mn-lt"/>
                <a:ea typeface="+mn-ea"/>
                <a:cs typeface="+mn-cs"/>
              </a:rPr>
              <a:pPr>
                <a:spcBef>
                  <a:spcPct val="0"/>
                </a:spcBef>
                <a:spcAft>
                  <a:spcPts val="600"/>
                </a:spcAft>
                <a:buClrTx/>
                <a:buSzTx/>
                <a:buFontTx/>
                <a:buNone/>
              </a:pPr>
              <a:t>12</a:t>
            </a:fld>
            <a:endParaRPr lang="en-US" altLang="en-US" sz="1000" b="0" i="0" kern="1200" dirty="0">
              <a:solidFill>
                <a:schemeClr val="tx1"/>
              </a:solidFill>
              <a:effectLst/>
              <a:latin typeface="+mn-lt"/>
              <a:ea typeface="+mn-ea"/>
              <a:cs typeface="+mn-cs"/>
            </a:endParaRPr>
          </a:p>
        </p:txBody>
      </p:sp>
      <p:sp>
        <p:nvSpPr>
          <p:cNvPr id="19462" name="Text Box 50">
            <a:extLst>
              <a:ext uri="{FF2B5EF4-FFF2-40B4-BE49-F238E27FC236}">
                <a16:creationId xmlns:a16="http://schemas.microsoft.com/office/drawing/2014/main" id="{BC0FEEC9-FC59-466D-BFEF-0262C539765C}"/>
              </a:ext>
            </a:extLst>
          </p:cNvPr>
          <p:cNvSpPr txBox="1">
            <a:spLocks noChangeArrowheads="1"/>
          </p:cNvSpPr>
          <p:nvPr/>
        </p:nvSpPr>
        <p:spPr bwMode="auto">
          <a:xfrm>
            <a:off x="5372308" y="5486937"/>
            <a:ext cx="200077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50000"/>
              </a:spcBef>
              <a:buClrTx/>
              <a:buSzTx/>
              <a:buFontTx/>
              <a:buNone/>
            </a:pPr>
            <a:endParaRPr lang="en-US" altLang="en-US" sz="1350"/>
          </a:p>
        </p:txBody>
      </p:sp>
      <p:sp>
        <p:nvSpPr>
          <p:cNvPr id="19463" name="Text Box 51">
            <a:extLst>
              <a:ext uri="{FF2B5EF4-FFF2-40B4-BE49-F238E27FC236}">
                <a16:creationId xmlns:a16="http://schemas.microsoft.com/office/drawing/2014/main" id="{7E39ABB4-277E-4800-B53D-C07030BA26E0}"/>
              </a:ext>
            </a:extLst>
          </p:cNvPr>
          <p:cNvSpPr txBox="1">
            <a:spLocks noChangeArrowheads="1"/>
          </p:cNvSpPr>
          <p:nvPr/>
        </p:nvSpPr>
        <p:spPr bwMode="auto">
          <a:xfrm>
            <a:off x="5303235" y="5409526"/>
            <a:ext cx="21270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350"/>
          </a:p>
        </p:txBody>
      </p:sp>
      <p:graphicFrame>
        <p:nvGraphicFramePr>
          <p:cNvPr id="19468" name="Group 11">
            <a:extLst>
              <a:ext uri="{FF2B5EF4-FFF2-40B4-BE49-F238E27FC236}">
                <a16:creationId xmlns:a16="http://schemas.microsoft.com/office/drawing/2014/main" id="{06D3324A-B301-4E0C-94DD-5D02BCDD6D59}"/>
              </a:ext>
            </a:extLst>
          </p:cNvPr>
          <p:cNvGraphicFramePr>
            <a:graphicFrameLocks noGrp="1"/>
          </p:cNvGraphicFramePr>
          <p:nvPr>
            <p:ph idx="1"/>
            <p:extLst>
              <p:ext uri="{D42A27DB-BD31-4B8C-83A1-F6EECF244321}">
                <p14:modId xmlns:p14="http://schemas.microsoft.com/office/powerpoint/2010/main" val="3644834028"/>
              </p:ext>
            </p:extLst>
          </p:nvPr>
        </p:nvGraphicFramePr>
        <p:xfrm>
          <a:off x="3816349" y="496089"/>
          <a:ext cx="5099051" cy="5534748"/>
        </p:xfrm>
        <a:graphic>
          <a:graphicData uri="http://schemas.openxmlformats.org/drawingml/2006/table">
            <a:tbl>
              <a:tblPr/>
              <a:tblGrid>
                <a:gridCol w="5099051">
                  <a:extLst>
                    <a:ext uri="{9D8B030D-6E8A-4147-A177-3AD203B41FA5}">
                      <a16:colId xmlns:a16="http://schemas.microsoft.com/office/drawing/2014/main" val="20000"/>
                    </a:ext>
                  </a:extLst>
                </a:gridCol>
              </a:tblGrid>
              <a:tr h="3765046">
                <a:tc>
                  <a:txBody>
                    <a:bodyPr/>
                    <a:lstStyle/>
                    <a:p>
                      <a:pPr marL="285750" marR="0" lvl="0" indent="-285750" algn="l" defTabSz="914400" rtl="0" eaLnBrk="1" fontAlgn="base" latinLnBrk="0" hangingPunct="1">
                        <a:lnSpc>
                          <a:spcPct val="100000"/>
                        </a:lnSpc>
                        <a:spcBef>
                          <a:spcPct val="20000"/>
                        </a:spcBef>
                        <a:spcAft>
                          <a:spcPct val="0"/>
                        </a:spcAft>
                        <a:buClr>
                          <a:schemeClr val="hlink"/>
                        </a:buClr>
                        <a:buSzPct val="70000"/>
                        <a:buFont typeface="Arial" panose="020B0604020202020204" pitchFamily="34" charset="0"/>
                        <a:buChar char="•"/>
                        <a:tabLst/>
                      </a:pPr>
                      <a:r>
                        <a:rPr kumimoji="0" lang="en-US" sz="1800" b="0" i="0" u="none" strike="noStrike" cap="none" normalizeH="0" baseline="0" dirty="0">
                          <a:ln>
                            <a:noFill/>
                          </a:ln>
                          <a:solidFill>
                            <a:schemeClr val="tx1"/>
                          </a:solidFill>
                          <a:effectLst/>
                          <a:latin typeface="Times New Roman" pitchFamily="18" charset="0"/>
                          <a:cs typeface="Times New Roman" pitchFamily="18" charset="0"/>
                        </a:rPr>
                        <a:t>SWP schools write a </a:t>
                      </a:r>
                      <a:r>
                        <a:rPr kumimoji="0" lang="en-US" sz="1800" b="1" i="0" u="sng" strike="noStrike" cap="none" normalizeH="0" baseline="0" dirty="0">
                          <a:ln>
                            <a:noFill/>
                          </a:ln>
                          <a:solidFill>
                            <a:schemeClr val="tx1"/>
                          </a:solidFill>
                          <a:effectLst/>
                          <a:latin typeface="Times New Roman" pitchFamily="18" charset="0"/>
                          <a:cs typeface="Times New Roman" pitchFamily="18" charset="0"/>
                        </a:rPr>
                        <a:t>comprehensive school plan</a:t>
                      </a:r>
                      <a:r>
                        <a:rPr kumimoji="0" lang="en-US" sz="1800" b="0" i="0" u="none" strike="noStrike" cap="none" normalizeH="0" baseline="0" dirty="0">
                          <a:ln>
                            <a:noFill/>
                          </a:ln>
                          <a:solidFill>
                            <a:schemeClr val="tx1"/>
                          </a:solidFill>
                          <a:effectLst/>
                          <a:latin typeface="Times New Roman" pitchFamily="18" charset="0"/>
                          <a:cs typeface="Times New Roman" pitchFamily="18" charset="0"/>
                        </a:rPr>
                        <a:t> to </a:t>
                      </a:r>
                      <a:r>
                        <a:rPr kumimoji="0" lang="en-US" sz="1800" b="1" i="0" u="sng" strike="noStrike" cap="none" normalizeH="0" baseline="0" dirty="0">
                          <a:ln>
                            <a:noFill/>
                          </a:ln>
                          <a:solidFill>
                            <a:schemeClr val="tx1"/>
                          </a:solidFill>
                          <a:effectLst/>
                          <a:latin typeface="Times New Roman" pitchFamily="18" charset="0"/>
                          <a:cs typeface="Times New Roman" pitchFamily="18" charset="0"/>
                        </a:rPr>
                        <a:t>upgrade the core academic program</a:t>
                      </a:r>
                      <a:r>
                        <a:rPr kumimoji="0" lang="en-US" sz="1800" b="0" i="0" u="none" strike="noStrike" cap="none" normalizeH="0" baseline="0" dirty="0">
                          <a:ln>
                            <a:noFill/>
                          </a:ln>
                          <a:solidFill>
                            <a:schemeClr val="tx1"/>
                          </a:solidFill>
                          <a:effectLst/>
                          <a:latin typeface="Times New Roman" pitchFamily="18" charset="0"/>
                          <a:cs typeface="Times New Roman" pitchFamily="18" charset="0"/>
                        </a:rPr>
                        <a:t> in a high-poverty school, without distinguishing between eligible and ineligible children.</a:t>
                      </a:r>
                    </a:p>
                    <a:p>
                      <a:pPr marL="285750" marR="0" lvl="0" indent="-285750" algn="l" defTabSz="914400" rtl="0" eaLnBrk="1" fontAlgn="base" latinLnBrk="0" hangingPunct="1">
                        <a:lnSpc>
                          <a:spcPct val="100000"/>
                        </a:lnSpc>
                        <a:spcBef>
                          <a:spcPct val="20000"/>
                        </a:spcBef>
                        <a:spcAft>
                          <a:spcPct val="0"/>
                        </a:spcAft>
                        <a:buClr>
                          <a:schemeClr val="hlink"/>
                        </a:buClr>
                        <a:buSzPct val="70000"/>
                        <a:buFont typeface="Arial" panose="020B0604020202020204" pitchFamily="34" charset="0"/>
                        <a:buChar char="•"/>
                        <a:tabLst/>
                      </a:pPr>
                      <a:r>
                        <a:rPr kumimoji="0" lang="en-US" sz="1800" b="0" i="0" u="sng" strike="noStrike" cap="none" normalizeH="0" baseline="0" dirty="0">
                          <a:ln>
                            <a:noFill/>
                          </a:ln>
                          <a:solidFill>
                            <a:schemeClr val="tx1"/>
                          </a:solidFill>
                          <a:effectLst/>
                          <a:latin typeface="Times New Roman" pitchFamily="18" charset="0"/>
                          <a:cs typeface="Times New Roman" pitchFamily="18" charset="0"/>
                        </a:rPr>
                        <a:t>All students</a:t>
                      </a:r>
                      <a:r>
                        <a:rPr kumimoji="0" lang="en-US" sz="1800" b="0" i="0" u="none" strike="noStrike" cap="none" normalizeH="0" baseline="0" dirty="0">
                          <a:ln>
                            <a:noFill/>
                          </a:ln>
                          <a:solidFill>
                            <a:schemeClr val="tx1"/>
                          </a:solidFill>
                          <a:effectLst/>
                          <a:latin typeface="Times New Roman" pitchFamily="18" charset="0"/>
                          <a:cs typeface="Times New Roman" pitchFamily="18" charset="0"/>
                        </a:rPr>
                        <a:t> may benefit from the additional services based upon the identified needs described in the plan, but the services must help students most at risk.</a:t>
                      </a:r>
                    </a:p>
                    <a:p>
                      <a:pPr marL="285750" marR="0" lvl="0" indent="-285750" algn="l" defTabSz="914400" rtl="0" eaLnBrk="1" fontAlgn="base" latinLnBrk="0" hangingPunct="1">
                        <a:lnSpc>
                          <a:spcPct val="100000"/>
                        </a:lnSpc>
                        <a:spcBef>
                          <a:spcPct val="20000"/>
                        </a:spcBef>
                        <a:spcAft>
                          <a:spcPct val="0"/>
                        </a:spcAft>
                        <a:buClr>
                          <a:schemeClr val="hlink"/>
                        </a:buClr>
                        <a:buSzPct val="70000"/>
                        <a:buFont typeface="Arial" panose="020B0604020202020204" pitchFamily="34" charset="0"/>
                        <a:buChar char="•"/>
                        <a:tabLst/>
                      </a:pP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p>
                      <a:pPr marL="285750" marR="0" lvl="0" indent="-285750" algn="l" defTabSz="914400" rtl="0" eaLnBrk="1" fontAlgn="base" latinLnBrk="0" hangingPunct="1">
                        <a:lnSpc>
                          <a:spcPct val="100000"/>
                        </a:lnSpc>
                        <a:spcBef>
                          <a:spcPct val="20000"/>
                        </a:spcBef>
                        <a:spcAft>
                          <a:spcPct val="0"/>
                        </a:spcAft>
                        <a:buClr>
                          <a:schemeClr val="hlink"/>
                        </a:buClr>
                        <a:buSzPct val="70000"/>
                        <a:buFont typeface="Arial" panose="020B0604020202020204" pitchFamily="34" charset="0"/>
                        <a:buChar char="•"/>
                        <a:tabLst/>
                      </a:pPr>
                      <a:r>
                        <a:rPr kumimoji="0" lang="es-CO" sz="1800" i="0" strike="noStrike" cap="none" normalizeH="0" baseline="0" dirty="0">
                          <a:ln>
                            <a:noFill/>
                          </a:ln>
                          <a:solidFill>
                            <a:srgbClr val="0070C0"/>
                          </a:solidFill>
                          <a:latin typeface="Times New Roman" pitchFamily="18" charset="0"/>
                          <a:cs typeface="Times New Roman" pitchFamily="18" charset="0"/>
                        </a:rPr>
                        <a:t>Las escuelas SWP escriben </a:t>
                      </a:r>
                      <a:r>
                        <a:rPr kumimoji="0" lang="es-CO" sz="1800" b="1" i="0" u="sng" strike="noStrike" cap="none" normalizeH="0" baseline="0" dirty="0">
                          <a:ln>
                            <a:noFill/>
                          </a:ln>
                          <a:solidFill>
                            <a:srgbClr val="0070C0"/>
                          </a:solidFill>
                          <a:latin typeface="Times New Roman" pitchFamily="18" charset="0"/>
                          <a:cs typeface="Times New Roman" pitchFamily="18" charset="0"/>
                        </a:rPr>
                        <a:t>un plan escolar integral</a:t>
                      </a:r>
                      <a:r>
                        <a:rPr kumimoji="0" lang="es-CO" sz="1800" i="0" strike="noStrike" cap="none" normalizeH="0" baseline="0" dirty="0">
                          <a:ln>
                            <a:noFill/>
                          </a:ln>
                          <a:solidFill>
                            <a:srgbClr val="0070C0"/>
                          </a:solidFill>
                          <a:latin typeface="Times New Roman" pitchFamily="18" charset="0"/>
                          <a:cs typeface="Times New Roman" pitchFamily="18" charset="0"/>
                        </a:rPr>
                        <a:t> para </a:t>
                      </a:r>
                      <a:r>
                        <a:rPr kumimoji="0" lang="es-CO" sz="1800" b="1" i="0" u="sng" strike="noStrike" cap="none" normalizeH="0" baseline="0" dirty="0">
                          <a:ln>
                            <a:noFill/>
                          </a:ln>
                          <a:solidFill>
                            <a:srgbClr val="0070C0"/>
                          </a:solidFill>
                          <a:latin typeface="Times New Roman" pitchFamily="18" charset="0"/>
                          <a:cs typeface="Times New Roman" pitchFamily="18" charset="0"/>
                        </a:rPr>
                        <a:t>actualizar su programa académico básico</a:t>
                      </a:r>
                      <a:r>
                        <a:rPr kumimoji="0" lang="es-CO" sz="1800" i="0" strike="noStrike" cap="none" normalizeH="0" baseline="0" dirty="0">
                          <a:ln>
                            <a:noFill/>
                          </a:ln>
                          <a:solidFill>
                            <a:srgbClr val="0070C0"/>
                          </a:solidFill>
                          <a:latin typeface="Times New Roman" pitchFamily="18" charset="0"/>
                          <a:cs typeface="Times New Roman" pitchFamily="18" charset="0"/>
                        </a:rPr>
                        <a:t> en una escuela con altos niveles de pobreza, </a:t>
                      </a:r>
                      <a:r>
                        <a:rPr kumimoji="0" lang="es-CO" sz="1800" b="0" i="0" u="none" strike="noStrike" cap="none" normalizeH="0" baseline="0" dirty="0">
                          <a:ln>
                            <a:noFill/>
                          </a:ln>
                          <a:solidFill>
                            <a:srgbClr val="0070C0"/>
                          </a:solidFill>
                          <a:latin typeface="Times New Roman" pitchFamily="18" charset="0"/>
                          <a:cs typeface="Times New Roman" pitchFamily="18" charset="0"/>
                        </a:rPr>
                        <a:t>sin hacer distinción </a:t>
                      </a:r>
                      <a:r>
                        <a:rPr kumimoji="0" lang="es-CO" sz="1800" i="0" strike="noStrike" cap="none" normalizeH="0" baseline="0" dirty="0">
                          <a:ln>
                            <a:noFill/>
                          </a:ln>
                          <a:solidFill>
                            <a:srgbClr val="0070C0"/>
                          </a:solidFill>
                          <a:latin typeface="Times New Roman" pitchFamily="18" charset="0"/>
                          <a:cs typeface="Times New Roman" pitchFamily="18" charset="0"/>
                        </a:rPr>
                        <a:t>entre niños que </a:t>
                      </a:r>
                      <a:r>
                        <a:rPr kumimoji="0" lang="es-CO" sz="1800" b="0" i="0" u="none" strike="noStrike" cap="none" normalizeH="0" baseline="0" dirty="0">
                          <a:ln>
                            <a:noFill/>
                          </a:ln>
                          <a:solidFill>
                            <a:srgbClr val="0070C0"/>
                          </a:solidFill>
                          <a:latin typeface="Times New Roman" pitchFamily="18" charset="0"/>
                          <a:cs typeface="Times New Roman" pitchFamily="18" charset="0"/>
                        </a:rPr>
                        <a:t>califican</a:t>
                      </a:r>
                      <a:r>
                        <a:rPr kumimoji="0" lang="es-CO" sz="1800" i="0" strike="noStrike" cap="none" normalizeH="0" baseline="0" dirty="0">
                          <a:ln>
                            <a:noFill/>
                          </a:ln>
                          <a:solidFill>
                            <a:srgbClr val="0070C0"/>
                          </a:solidFill>
                          <a:latin typeface="Times New Roman" pitchFamily="18" charset="0"/>
                          <a:cs typeface="Times New Roman" pitchFamily="18" charset="0"/>
                        </a:rPr>
                        <a:t> y </a:t>
                      </a:r>
                      <a:r>
                        <a:rPr kumimoji="0" lang="es-CO" sz="1800" b="0" i="0" u="none" strike="noStrike" cap="none" normalizeH="0" baseline="0" dirty="0">
                          <a:ln>
                            <a:noFill/>
                          </a:ln>
                          <a:solidFill>
                            <a:srgbClr val="0070C0"/>
                          </a:solidFill>
                          <a:latin typeface="Times New Roman" pitchFamily="18" charset="0"/>
                          <a:cs typeface="Times New Roman" pitchFamily="18" charset="0"/>
                        </a:rPr>
                        <a:t>aquellos que no</a:t>
                      </a:r>
                      <a:r>
                        <a:rPr kumimoji="0" lang="es-CO" sz="1800" i="0" strike="noStrike" cap="none" normalizeH="0" baseline="0" dirty="0">
                          <a:ln>
                            <a:noFill/>
                          </a:ln>
                          <a:solidFill>
                            <a:srgbClr val="0070C0"/>
                          </a:solidFill>
                          <a:latin typeface="Times New Roman" pitchFamily="18" charset="0"/>
                          <a:cs typeface="Times New Roman" pitchFamily="18" charset="0"/>
                        </a:rPr>
                        <a:t>.</a:t>
                      </a:r>
                      <a:endParaRPr kumimoji="0" lang="en-US" sz="1800" b="0" i="0" u="none" strike="noStrike" cap="none" normalizeH="0" baseline="0" dirty="0">
                        <a:ln>
                          <a:noFill/>
                        </a:ln>
                        <a:solidFill>
                          <a:srgbClr val="0070C0"/>
                        </a:solidFill>
                        <a:effectLst/>
                        <a:latin typeface="Times New Roman" pitchFamily="18" charset="0"/>
                        <a:cs typeface="Times New Roman" pitchFamily="18" charset="0"/>
                      </a:endParaRPr>
                    </a:p>
                    <a:p>
                      <a:pPr marL="285750" marR="0" lvl="0" indent="-285750" algn="l" defTabSz="914400" rtl="0" eaLnBrk="1" fontAlgn="base" latinLnBrk="0" hangingPunct="1">
                        <a:lnSpc>
                          <a:spcPct val="100000"/>
                        </a:lnSpc>
                        <a:spcBef>
                          <a:spcPct val="20000"/>
                        </a:spcBef>
                        <a:spcAft>
                          <a:spcPct val="0"/>
                        </a:spcAft>
                        <a:buClr>
                          <a:schemeClr val="hlink"/>
                        </a:buClr>
                        <a:buSzPct val="70000"/>
                        <a:buFont typeface="Arial" panose="020B0604020202020204" pitchFamily="34" charset="0"/>
                        <a:buChar char="•"/>
                        <a:tabLst/>
                      </a:pPr>
                      <a:r>
                        <a:rPr kumimoji="0" lang="es-CO" sz="1800" b="0" i="0" u="sng" strike="noStrike" cap="none" normalizeH="0" baseline="0" dirty="0">
                          <a:ln>
                            <a:noFill/>
                          </a:ln>
                          <a:solidFill>
                            <a:srgbClr val="0070C0"/>
                          </a:solidFill>
                          <a:latin typeface="Times New Roman" pitchFamily="18" charset="0"/>
                          <a:cs typeface="Times New Roman" pitchFamily="18" charset="0"/>
                        </a:rPr>
                        <a:t>Todos los estudiantes</a:t>
                      </a:r>
                      <a:r>
                        <a:rPr kumimoji="0" lang="es-CO" sz="1800" b="0" i="0" strike="noStrike" cap="none" normalizeH="0" baseline="0" dirty="0">
                          <a:ln>
                            <a:noFill/>
                          </a:ln>
                          <a:solidFill>
                            <a:srgbClr val="0070C0"/>
                          </a:solidFill>
                          <a:latin typeface="Times New Roman" pitchFamily="18" charset="0"/>
                          <a:cs typeface="Times New Roman" pitchFamily="18" charset="0"/>
                        </a:rPr>
                        <a:t> pueden tener el beneficio de los servicios adicionales basados en las necesidades identificadas que se describen en el plan, pero los servicios deben de ayudar a los estudiantes que estén en mayor riesgo.</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 b="0" i="0" u="none" strike="noStrike" cap="none" normalizeH="0" baseline="0" dirty="0">
                        <a:ln>
                          <a:noFill/>
                        </a:ln>
                        <a:solidFill>
                          <a:schemeClr val="tx1"/>
                        </a:solidFill>
                        <a:effectLst/>
                        <a:latin typeface="Times New Roman" pitchFamily="18" charset="0"/>
                        <a:cs typeface="Times New Roman" pitchFamily="18" charset="0"/>
                      </a:endParaRPr>
                    </a:p>
                  </a:txBody>
                  <a:tcPr marL="66723" marR="66723" marT="33318" marB="33318"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9" name="Rectangle 14">
            <a:extLst>
              <a:ext uri="{FF2B5EF4-FFF2-40B4-BE49-F238E27FC236}">
                <a16:creationId xmlns:a16="http://schemas.microsoft.com/office/drawing/2014/main" id="{E68735C9-079F-4403-9114-E5C0578627DB}"/>
              </a:ext>
            </a:extLst>
          </p:cNvPr>
          <p:cNvSpPr>
            <a:spLocks noChangeArrowheads="1"/>
          </p:cNvSpPr>
          <p:nvPr/>
        </p:nvSpPr>
        <p:spPr bwMode="auto">
          <a:xfrm>
            <a:off x="603315" y="796374"/>
            <a:ext cx="7937369" cy="8800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25000" lnSpcReduction="20000"/>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lnSpc>
                <a:spcPct val="90000"/>
              </a:lnSpc>
              <a:spcBef>
                <a:spcPct val="0"/>
              </a:spcBef>
              <a:spcAft>
                <a:spcPts val="600"/>
              </a:spcAft>
              <a:buClrTx/>
              <a:buSzTx/>
              <a:buNone/>
            </a:pPr>
            <a:r>
              <a:rPr lang="en-US" altLang="en-US" sz="9600" dirty="0">
                <a:ln w="3175" cmpd="sng">
                  <a:noFill/>
                </a:ln>
                <a:solidFill>
                  <a:srgbClr val="FFFFFF"/>
                </a:solidFill>
                <a:latin typeface="+mj-lt"/>
                <a:ea typeface="+mj-ea"/>
                <a:cs typeface="+mj-cs"/>
              </a:rPr>
              <a:t>School Plan for Student Achievement (SPSA)</a:t>
            </a:r>
          </a:p>
          <a:p>
            <a:pPr algn="ctr">
              <a:lnSpc>
                <a:spcPct val="90000"/>
              </a:lnSpc>
              <a:spcBef>
                <a:spcPct val="0"/>
              </a:spcBef>
              <a:spcAft>
                <a:spcPts val="600"/>
              </a:spcAft>
              <a:buClrTx/>
              <a:buSzTx/>
              <a:buNone/>
            </a:pPr>
            <a:r>
              <a:rPr lang="es-CO" sz="9600" i="1" dirty="0">
                <a:ln w="3175" cmpd="sng">
                  <a:noFill/>
                </a:ln>
                <a:solidFill>
                  <a:srgbClr val="FFFFFF"/>
                </a:solidFill>
              </a:rPr>
              <a:t>Plan Escolar para el Rendimiento Académico Estudiantil (SPSA, por sus siglas en inglés</a:t>
            </a:r>
            <a:r>
              <a:rPr lang="es-CO" sz="3400" dirty="0">
                <a:ln w="3175" cmpd="sng">
                  <a:noFill/>
                </a:ln>
                <a:solidFill>
                  <a:srgbClr val="FFFFFF"/>
                </a:solidFill>
              </a:rPr>
              <a:t>)</a:t>
            </a:r>
          </a:p>
        </p:txBody>
      </p:sp>
      <p:sp>
        <p:nvSpPr>
          <p:cNvPr id="79" name="Rectangle 78">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7" name="Rectangle 2">
            <a:extLst>
              <a:ext uri="{FF2B5EF4-FFF2-40B4-BE49-F238E27FC236}">
                <a16:creationId xmlns:a16="http://schemas.microsoft.com/office/drawing/2014/main" id="{53631523-2177-4608-BD75-DD2F852002C8}"/>
              </a:ext>
            </a:extLst>
          </p:cNvPr>
          <p:cNvSpPr>
            <a:spLocks noGrp="1" noChangeArrowheads="1"/>
          </p:cNvSpPr>
          <p:nvPr>
            <p:ph idx="1"/>
          </p:nvPr>
        </p:nvSpPr>
        <p:spPr>
          <a:xfrm>
            <a:off x="971550" y="2612256"/>
            <a:ext cx="7200897" cy="3263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92500" lnSpcReduction="10000"/>
          </a:bodyPr>
          <a:lstStyle/>
          <a:p>
            <a:pPr marL="0" indent="0"/>
            <a:r>
              <a:rPr lang="en-US" altLang="en-US" b="1" dirty="0"/>
              <a:t>California Education Code 64001 requires </a:t>
            </a:r>
            <a:r>
              <a:rPr lang="en-US" altLang="en-US" dirty="0"/>
              <a:t>that districts receiving funding through the Consolidated Application (</a:t>
            </a:r>
            <a:r>
              <a:rPr lang="en-US" altLang="en-US" dirty="0" err="1"/>
              <a:t>ConApp</a:t>
            </a:r>
            <a:r>
              <a:rPr lang="en-US" altLang="en-US" dirty="0"/>
              <a:t>) process ensure that participating schools </a:t>
            </a:r>
            <a:r>
              <a:rPr lang="en-US" altLang="en-US" b="1" u="sng" dirty="0"/>
              <a:t>write a SPSA</a:t>
            </a:r>
            <a:r>
              <a:rPr lang="en-US" altLang="en-US" dirty="0"/>
              <a:t>.  </a:t>
            </a:r>
          </a:p>
          <a:p>
            <a:pPr marL="0" indent="0">
              <a:buNone/>
            </a:pPr>
            <a:endParaRPr lang="en-US" altLang="en-US" dirty="0"/>
          </a:p>
          <a:p>
            <a:pPr marL="0" indent="0"/>
            <a:r>
              <a:rPr lang="es-CO" b="1" dirty="0">
                <a:solidFill>
                  <a:srgbClr val="0070C0"/>
                </a:solidFill>
              </a:rPr>
              <a:t>El Código de Educación del Estado de California 64001</a:t>
            </a:r>
            <a:r>
              <a:rPr lang="es-CO" dirty="0">
                <a:solidFill>
                  <a:srgbClr val="0070C0"/>
                </a:solidFill>
              </a:rPr>
              <a:t> requiere que los distritos que reciben fondos mediante el proceso de la Solicitud Consolidada (</a:t>
            </a:r>
            <a:r>
              <a:rPr lang="es-CO" dirty="0" err="1">
                <a:solidFill>
                  <a:srgbClr val="0070C0"/>
                </a:solidFill>
              </a:rPr>
              <a:t>ConApp</a:t>
            </a:r>
            <a:r>
              <a:rPr lang="es-CO" dirty="0">
                <a:solidFill>
                  <a:srgbClr val="0070C0"/>
                </a:solidFill>
              </a:rPr>
              <a:t>), deben asegurarse que las escuelas participantes escriban un SPSA.  </a:t>
            </a:r>
            <a:endParaRPr lang="en-US" altLang="en-US" dirty="0"/>
          </a:p>
          <a:p>
            <a:pPr marL="0" indent="0"/>
            <a:endParaRPr lang="en-US" altLang="en-US" dirty="0"/>
          </a:p>
          <a:p>
            <a:pPr marL="0" indent="0"/>
            <a:endParaRPr lang="en-US" altLang="en-US" dirty="0"/>
          </a:p>
        </p:txBody>
      </p:sp>
      <p:sp>
        <p:nvSpPr>
          <p:cNvPr id="2" name="Footer Placeholder 1">
            <a:extLst>
              <a:ext uri="{FF2B5EF4-FFF2-40B4-BE49-F238E27FC236}">
                <a16:creationId xmlns:a16="http://schemas.microsoft.com/office/drawing/2014/main" id="{F04AD98A-6655-477E-8BA6-4762A803DE37}"/>
              </a:ext>
            </a:extLst>
          </p:cNvPr>
          <p:cNvSpPr>
            <a:spLocks noGrp="1"/>
          </p:cNvSpPr>
          <p:nvPr>
            <p:ph type="ftr" sz="quarter" idx="11"/>
          </p:nvPr>
        </p:nvSpPr>
        <p:spPr>
          <a:xfrm>
            <a:off x="971550" y="5969000"/>
            <a:ext cx="5479425" cy="279400"/>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Office of the Chief of Special Education, Equity and Access</a:t>
            </a:r>
          </a:p>
        </p:txBody>
      </p:sp>
      <p:sp>
        <p:nvSpPr>
          <p:cNvPr id="21510" name="Slide Number Placeholder 1">
            <a:extLst>
              <a:ext uri="{FF2B5EF4-FFF2-40B4-BE49-F238E27FC236}">
                <a16:creationId xmlns:a16="http://schemas.microsoft.com/office/drawing/2014/main" id="{16D6E287-DE9B-4E02-B283-1882C2D8D1A2}"/>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B1AFCD55-94CB-464C-A55C-2DC9C5BC882B}" type="slidenum">
              <a:rPr lang="en-US" altLang="en-US" b="0" i="0" kern="1200" dirty="0">
                <a:solidFill>
                  <a:schemeClr val="tx1"/>
                </a:solidFill>
                <a:effectLst/>
                <a:latin typeface="+mn-lt"/>
                <a:ea typeface="+mn-ea"/>
                <a:cs typeface="+mn-cs"/>
              </a:rPr>
              <a:pPr>
                <a:spcAft>
                  <a:spcPts val="600"/>
                </a:spcAft>
              </a:pPr>
              <a:t>13</a:t>
            </a:fld>
            <a:endParaRPr lang="en-US" altLang="en-US" b="0" i="0" kern="1200" dirty="0">
              <a:solidFill>
                <a:schemeClr val="tx1"/>
              </a:solidFill>
              <a:effectLst/>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14">
            <a:extLst>
              <a:ext uri="{FF2B5EF4-FFF2-40B4-BE49-F238E27FC236}">
                <a16:creationId xmlns:a16="http://schemas.microsoft.com/office/drawing/2014/main" id="{860101CA-715D-4129-A864-79BE1699AF75}"/>
              </a:ext>
            </a:extLst>
          </p:cNvPr>
          <p:cNvSpPr>
            <a:spLocks noChangeArrowheads="1"/>
          </p:cNvSpPr>
          <p:nvPr/>
        </p:nvSpPr>
        <p:spPr bwMode="auto">
          <a:xfrm>
            <a:off x="1970996" y="933662"/>
            <a:ext cx="5202005" cy="685979"/>
          </a:xfrm>
          <a:prstGeom prst="rect">
            <a:avLst/>
          </a:prstGeom>
          <a:noFill/>
          <a:ln>
            <a:noFill/>
          </a:ln>
        </p:spPr>
        <p:txBody>
          <a:bodyPr lIns="69074" tIns="34537" rIns="69074" bIns="34537"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None/>
              <a:defRPr/>
            </a:pPr>
            <a:r>
              <a:rPr lang="en-US" altLang="en-US" sz="1600" dirty="0">
                <a:latin typeface="Times New Roman" panose="02020603050405020304" pitchFamily="18" charset="0"/>
                <a:cs typeface="Times New Roman" panose="02020603050405020304" pitchFamily="18" charset="0"/>
              </a:rPr>
              <a:t>School Plan for Student Achievement (SPSA)/</a:t>
            </a:r>
          </a:p>
          <a:p>
            <a:pPr algn="ctr">
              <a:spcBef>
                <a:spcPct val="0"/>
              </a:spcBef>
              <a:buClrTx/>
              <a:buSzTx/>
              <a:buNone/>
              <a:defRPr/>
            </a:pPr>
            <a:r>
              <a:rPr lang="es-CO" sz="1600" i="1" dirty="0">
                <a:latin typeface="Times New Roman" panose="02020603050405020304" pitchFamily="18" charset="0"/>
                <a:cs typeface="Times New Roman" panose="02020603050405020304" pitchFamily="18" charset="0"/>
              </a:rPr>
              <a:t>Plan Escolar para el Rendimiento Académico Estudiantil </a:t>
            </a:r>
          </a:p>
          <a:p>
            <a:pPr algn="ctr">
              <a:spcBef>
                <a:spcPct val="0"/>
              </a:spcBef>
              <a:buClrTx/>
              <a:buSzTx/>
              <a:buNone/>
              <a:defRPr/>
            </a:pPr>
            <a:r>
              <a:rPr lang="es-CO" sz="1600" i="1" dirty="0">
                <a:latin typeface="Times New Roman" panose="02020603050405020304" pitchFamily="18" charset="0"/>
                <a:cs typeface="Times New Roman" panose="02020603050405020304" pitchFamily="18" charset="0"/>
              </a:rPr>
              <a:t>(SPSA, por sus siglas en inglés)</a:t>
            </a:r>
          </a:p>
        </p:txBody>
      </p:sp>
      <p:sp>
        <p:nvSpPr>
          <p:cNvPr id="23559" name="Slide Number Placeholder 1">
            <a:extLst>
              <a:ext uri="{FF2B5EF4-FFF2-40B4-BE49-F238E27FC236}">
                <a16:creationId xmlns:a16="http://schemas.microsoft.com/office/drawing/2014/main" id="{086B0796-1240-4649-9F4F-753EA5BE139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fld id="{E2192EB3-8A96-4D47-8143-D97619DA4FA5}" type="slidenum">
              <a:rPr lang="en-US" altLang="en-US" b="0">
                <a:latin typeface="Arial" panose="020B0604020202020204" pitchFamily="34" charset="0"/>
              </a:rPr>
              <a:pPr/>
              <a:t>14</a:t>
            </a:fld>
            <a:endParaRPr lang="en-US" altLang="en-US" b="0">
              <a:latin typeface="Arial" panose="020B0604020202020204" pitchFamily="34" charset="0"/>
            </a:endParaRPr>
          </a:p>
        </p:txBody>
      </p:sp>
      <p:pic>
        <p:nvPicPr>
          <p:cNvPr id="3" name="Picture 2" descr="A screenshot of a cell phone&#10;&#10;Description automatically generated">
            <a:extLst>
              <a:ext uri="{FF2B5EF4-FFF2-40B4-BE49-F238E27FC236}">
                <a16:creationId xmlns:a16="http://schemas.microsoft.com/office/drawing/2014/main" id="{C18FD934-0A0C-4125-BAA1-091160000F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8802" y="1828800"/>
            <a:ext cx="5626395" cy="3922574"/>
          </a:xfrm>
          <a:prstGeom prst="rect">
            <a:avLst/>
          </a:prstGeom>
        </p:spPr>
      </p:pic>
      <p:sp>
        <p:nvSpPr>
          <p:cNvPr id="2" name="Footer Placeholder 1">
            <a:extLst>
              <a:ext uri="{FF2B5EF4-FFF2-40B4-BE49-F238E27FC236}">
                <a16:creationId xmlns:a16="http://schemas.microsoft.com/office/drawing/2014/main" id="{E5083DAF-0A92-49CF-A9A9-A33A0302B0A6}"/>
              </a:ext>
            </a:extLst>
          </p:cNvPr>
          <p:cNvSpPr>
            <a:spLocks noGrp="1"/>
          </p:cNvSpPr>
          <p:nvPr>
            <p:ph type="ftr" sz="quarter" idx="11"/>
          </p:nvPr>
        </p:nvSpPr>
        <p:spPr/>
        <p:txBody>
          <a:bodyPr/>
          <a:lstStyle/>
          <a:p>
            <a:r>
              <a:rPr lang="en-US"/>
              <a:t>Office of the Chief of Special Education, Equity and Access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Office of the Chief of Special Education, Equity and Access</a:t>
            </a:r>
          </a:p>
        </p:txBody>
      </p:sp>
      <p:sp>
        <p:nvSpPr>
          <p:cNvPr id="3" name="Slide Number Placeholder 2"/>
          <p:cNvSpPr>
            <a:spLocks noGrp="1"/>
          </p:cNvSpPr>
          <p:nvPr>
            <p:ph type="sldNum" sz="quarter" idx="12"/>
          </p:nvPr>
        </p:nvSpPr>
        <p:spPr/>
        <p:txBody>
          <a:bodyPr/>
          <a:lstStyle/>
          <a:p>
            <a:fld id="{25BA54BD-C84D-46CE-8B72-31BFB26ABA43}" type="slidenum">
              <a:rPr lang="en-US" smtClean="0"/>
              <a:t>15</a:t>
            </a:fld>
            <a:endParaRPr lang="en-US"/>
          </a:p>
        </p:txBody>
      </p:sp>
      <p:pic>
        <p:nvPicPr>
          <p:cNvPr id="6" name="Picture 5"/>
          <p:cNvPicPr>
            <a:picLocks noChangeAspect="1"/>
          </p:cNvPicPr>
          <p:nvPr/>
        </p:nvPicPr>
        <p:blipFill>
          <a:blip r:embed="rId2"/>
          <a:stretch>
            <a:fillRect/>
          </a:stretch>
        </p:blipFill>
        <p:spPr>
          <a:xfrm>
            <a:off x="609600" y="609600"/>
            <a:ext cx="8153400" cy="5410200"/>
          </a:xfrm>
          <a:prstGeom prst="rect">
            <a:avLst/>
          </a:prstGeom>
        </p:spPr>
      </p:pic>
    </p:spTree>
    <p:extLst>
      <p:ext uri="{BB962C8B-B14F-4D97-AF65-F5344CB8AC3E}">
        <p14:creationId xmlns:p14="http://schemas.microsoft.com/office/powerpoint/2010/main" val="391498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5BB966-5A6E-4561-B5B8-80A90AB6952A}"/>
              </a:ext>
            </a:extLst>
          </p:cNvPr>
          <p:cNvSpPr>
            <a:spLocks noGrp="1"/>
          </p:cNvSpPr>
          <p:nvPr>
            <p:ph type="title"/>
          </p:nvPr>
        </p:nvSpPr>
        <p:spPr>
          <a:xfrm>
            <a:off x="603315" y="796374"/>
            <a:ext cx="7937369" cy="880027"/>
          </a:xfrm>
        </p:spPr>
        <p:txBody>
          <a:bodyPr>
            <a:normAutofit fontScale="90000"/>
          </a:bodyPr>
          <a:lstStyle/>
          <a:p>
            <a:pPr>
              <a:lnSpc>
                <a:spcPct val="90000"/>
              </a:lnSpc>
              <a:defRPr/>
            </a:pPr>
            <a:r>
              <a:rPr lang="en-US" altLang="en-US" sz="2800" dirty="0">
                <a:solidFill>
                  <a:srgbClr val="FFFFFF"/>
                </a:solidFill>
                <a:latin typeface="Times New Roman" panose="02020603050405020304" pitchFamily="18" charset="0"/>
                <a:cs typeface="Times New Roman" panose="02020603050405020304" pitchFamily="18" charset="0"/>
              </a:rPr>
              <a:t>School Site Council (SSC)</a:t>
            </a:r>
            <a:br>
              <a:rPr lang="en-US" altLang="en-US" sz="2800" dirty="0">
                <a:solidFill>
                  <a:srgbClr val="FFFFFF"/>
                </a:solidFill>
                <a:latin typeface="Times New Roman" panose="02020603050405020304" pitchFamily="18" charset="0"/>
                <a:cs typeface="Times New Roman" panose="02020603050405020304" pitchFamily="18" charset="0"/>
              </a:rPr>
            </a:br>
            <a:r>
              <a:rPr lang="es-CO" sz="2800" dirty="0">
                <a:solidFill>
                  <a:srgbClr val="FFFFFF"/>
                </a:solidFill>
                <a:latin typeface="Times New Roman" panose="02020603050405020304" pitchFamily="18" charset="0"/>
                <a:cs typeface="Times New Roman" panose="02020603050405020304" pitchFamily="18" charset="0"/>
              </a:rPr>
              <a:t> </a:t>
            </a:r>
            <a:r>
              <a:rPr lang="es-CO" sz="2800" i="1" dirty="0">
                <a:solidFill>
                  <a:srgbClr val="FFFFFF"/>
                </a:solidFill>
                <a:latin typeface="Times New Roman" panose="02020603050405020304" pitchFamily="18" charset="0"/>
                <a:cs typeface="Times New Roman" panose="02020603050405020304" pitchFamily="18" charset="0"/>
              </a:rPr>
              <a:t>Consejo Escolar (SSC, por sus siglas en inglés)</a:t>
            </a:r>
            <a:br>
              <a:rPr lang="en-US" altLang="en-US" sz="2800" i="1" dirty="0">
                <a:solidFill>
                  <a:srgbClr val="FFFFFF"/>
                </a:solidFill>
                <a:latin typeface="Times New Roman" panose="02020603050405020304" pitchFamily="18" charset="0"/>
                <a:cs typeface="Times New Roman" panose="02020603050405020304" pitchFamily="18" charset="0"/>
              </a:rPr>
            </a:br>
            <a:endParaRPr lang="en-US" sz="2800" i="1" dirty="0">
              <a:solidFill>
                <a:srgbClr val="FFFFFF"/>
              </a:solidFill>
            </a:endParaRPr>
          </a:p>
        </p:txBody>
      </p:sp>
      <p:sp>
        <p:nvSpPr>
          <p:cNvPr id="77" name="Rectangle 76">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52EFB09-F974-4D26-8435-7B9054796AF5}"/>
              </a:ext>
            </a:extLst>
          </p:cNvPr>
          <p:cNvSpPr>
            <a:spLocks noGrp="1"/>
          </p:cNvSpPr>
          <p:nvPr>
            <p:ph idx="1"/>
          </p:nvPr>
        </p:nvSpPr>
        <p:spPr>
          <a:xfrm>
            <a:off x="971550" y="2612256"/>
            <a:ext cx="7200897" cy="3263612"/>
          </a:xfrm>
        </p:spPr>
        <p:txBody>
          <a:bodyPr>
            <a:normAutofit fontScale="70000" lnSpcReduction="20000"/>
          </a:bodyPr>
          <a:lstStyle/>
          <a:p>
            <a:pPr marL="0" indent="0">
              <a:buNone/>
              <a:defRPr/>
            </a:pPr>
            <a:r>
              <a:rPr lang="en-US" altLang="en-US" sz="3200" b="1" dirty="0">
                <a:effectLst/>
                <a:latin typeface="Times New Roman" panose="02020603050405020304" pitchFamily="18" charset="0"/>
                <a:cs typeface="Times New Roman" panose="02020603050405020304" pitchFamily="18" charset="0"/>
              </a:rPr>
              <a:t>California Education Code 65000 requires </a:t>
            </a:r>
            <a:r>
              <a:rPr lang="en-US" altLang="en-US" sz="3200" dirty="0">
                <a:effectLst/>
                <a:latin typeface="Times New Roman" panose="02020603050405020304" pitchFamily="18" charset="0"/>
                <a:cs typeface="Times New Roman" panose="02020603050405020304" pitchFamily="18" charset="0"/>
              </a:rPr>
              <a:t>Title I schools to </a:t>
            </a:r>
            <a:r>
              <a:rPr lang="en-US" altLang="en-US" sz="3200" b="1" u="sng" dirty="0">
                <a:effectLst/>
                <a:latin typeface="Times New Roman" panose="02020603050405020304" pitchFamily="18" charset="0"/>
                <a:cs typeface="Times New Roman" panose="02020603050405020304" pitchFamily="18" charset="0"/>
              </a:rPr>
              <a:t>establish a School Site Council</a:t>
            </a:r>
            <a:r>
              <a:rPr lang="en-US" altLang="en-US" sz="3200" b="1" dirty="0">
                <a:effectLst/>
                <a:latin typeface="Times New Roman" panose="02020603050405020304" pitchFamily="18" charset="0"/>
                <a:cs typeface="Times New Roman" panose="02020603050405020304" pitchFamily="18" charset="0"/>
              </a:rPr>
              <a:t> </a:t>
            </a:r>
            <a:r>
              <a:rPr lang="en-US" altLang="en-US" sz="3200" dirty="0">
                <a:effectLst/>
                <a:latin typeface="Times New Roman" panose="02020603050405020304" pitchFamily="18" charset="0"/>
                <a:cs typeface="Times New Roman" panose="02020603050405020304" pitchFamily="18" charset="0"/>
              </a:rPr>
              <a:t>(SSC) as the decision-making council for all programs funded through the Consolidated Application. </a:t>
            </a:r>
          </a:p>
          <a:p>
            <a:pPr marL="0" indent="0">
              <a:buNone/>
              <a:defRPr/>
            </a:pPr>
            <a:endParaRPr lang="en-US" altLang="en-US" sz="3200" dirty="0">
              <a:effectLst/>
              <a:latin typeface="Times New Roman" panose="02020603050405020304" pitchFamily="18" charset="0"/>
              <a:cs typeface="Times New Roman" panose="02020603050405020304" pitchFamily="18" charset="0"/>
            </a:endParaRPr>
          </a:p>
          <a:p>
            <a:pPr marL="0" indent="0">
              <a:buNone/>
              <a:defRPr/>
            </a:pPr>
            <a:r>
              <a:rPr lang="es-CO" sz="3200" dirty="0">
                <a:solidFill>
                  <a:srgbClr val="0070C0"/>
                </a:solidFill>
                <a:latin typeface="Times New Roman" panose="02020603050405020304" pitchFamily="18" charset="0"/>
                <a:cs typeface="Times New Roman" panose="02020603050405020304" pitchFamily="18" charset="0"/>
              </a:rPr>
              <a:t>El </a:t>
            </a:r>
            <a:r>
              <a:rPr lang="es-CO" sz="3200" b="1" dirty="0">
                <a:solidFill>
                  <a:srgbClr val="0070C0"/>
                </a:solidFill>
                <a:latin typeface="Times New Roman" panose="02020603050405020304" pitchFamily="18" charset="0"/>
                <a:cs typeface="Times New Roman" panose="02020603050405020304" pitchFamily="18" charset="0"/>
              </a:rPr>
              <a:t>Código de Educación del Estado de California</a:t>
            </a:r>
            <a:r>
              <a:rPr lang="es-CO" sz="3200" dirty="0">
                <a:solidFill>
                  <a:srgbClr val="0070C0"/>
                </a:solidFill>
                <a:latin typeface="Times New Roman" panose="02020603050405020304" pitchFamily="18" charset="0"/>
                <a:cs typeface="Times New Roman" panose="02020603050405020304" pitchFamily="18" charset="0"/>
              </a:rPr>
              <a:t> </a:t>
            </a:r>
            <a:r>
              <a:rPr lang="es-CO" sz="3200" b="1" dirty="0">
                <a:solidFill>
                  <a:srgbClr val="0070C0"/>
                </a:solidFill>
                <a:latin typeface="Times New Roman" panose="02020603050405020304" pitchFamily="18" charset="0"/>
                <a:cs typeface="Times New Roman" panose="02020603050405020304" pitchFamily="18" charset="0"/>
              </a:rPr>
              <a:t>6500</a:t>
            </a:r>
            <a:r>
              <a:rPr lang="es-CO" sz="3200" dirty="0">
                <a:solidFill>
                  <a:srgbClr val="0070C0"/>
                </a:solidFill>
                <a:latin typeface="Times New Roman" panose="02020603050405020304" pitchFamily="18" charset="0"/>
                <a:cs typeface="Times New Roman" panose="02020603050405020304" pitchFamily="18" charset="0"/>
              </a:rPr>
              <a:t> requiere que las escuelas de Título I </a:t>
            </a:r>
            <a:r>
              <a:rPr lang="es-CO" sz="3200" b="1" u="sng" dirty="0">
                <a:solidFill>
                  <a:srgbClr val="0070C0"/>
                </a:solidFill>
                <a:latin typeface="Times New Roman" panose="02020603050405020304" pitchFamily="18" charset="0"/>
                <a:cs typeface="Times New Roman" panose="02020603050405020304" pitchFamily="18" charset="0"/>
              </a:rPr>
              <a:t>establezcan un Consejo del Plantel Escolar</a:t>
            </a:r>
            <a:r>
              <a:rPr lang="es-CO" sz="3200" dirty="0">
                <a:solidFill>
                  <a:srgbClr val="0070C0"/>
                </a:solidFill>
                <a:latin typeface="Times New Roman" panose="02020603050405020304" pitchFamily="18" charset="0"/>
                <a:cs typeface="Times New Roman" panose="02020603050405020304" pitchFamily="18" charset="0"/>
              </a:rPr>
              <a:t> (SSC) como el consejo que toma decisiones referentes a todos los programas financiados mediante la Solicitud Consolidada. </a:t>
            </a:r>
            <a:endParaRPr lang="en-US" altLang="en-US" sz="3200" dirty="0">
              <a:effectLst/>
              <a:latin typeface="Times New Roman" panose="02020603050405020304" pitchFamily="18" charset="0"/>
              <a:cs typeface="Times New Roman" panose="02020603050405020304" pitchFamily="18" charset="0"/>
            </a:endParaRPr>
          </a:p>
          <a:p>
            <a:pPr marL="0" indent="0">
              <a:buNone/>
              <a:defRPr/>
            </a:pPr>
            <a:endParaRPr lang="en-US" dirty="0"/>
          </a:p>
        </p:txBody>
      </p:sp>
      <p:sp>
        <p:nvSpPr>
          <p:cNvPr id="4" name="Footer Placeholder 3">
            <a:extLst>
              <a:ext uri="{FF2B5EF4-FFF2-40B4-BE49-F238E27FC236}">
                <a16:creationId xmlns:a16="http://schemas.microsoft.com/office/drawing/2014/main" id="{24AD66D5-0F7B-4731-B51A-31A6D2DA325E}"/>
              </a:ext>
            </a:extLst>
          </p:cNvPr>
          <p:cNvSpPr>
            <a:spLocks noGrp="1"/>
          </p:cNvSpPr>
          <p:nvPr>
            <p:ph type="ftr" sz="quarter" idx="11"/>
          </p:nvPr>
        </p:nvSpPr>
        <p:spPr>
          <a:xfrm>
            <a:off x="971550" y="5969000"/>
            <a:ext cx="5479425" cy="279400"/>
          </a:xfrm>
        </p:spPr>
        <p:txBody>
          <a:bodyPr>
            <a:normAutofit/>
          </a:bodyPr>
          <a:lstStyle/>
          <a:p>
            <a:pPr>
              <a:spcAft>
                <a:spcPts val="600"/>
              </a:spcAft>
            </a:pPr>
            <a:r>
              <a:rPr lang="en-US"/>
              <a:t>Office of the Chief of Special Education, Equity and Access</a:t>
            </a:r>
          </a:p>
        </p:txBody>
      </p:sp>
      <p:sp>
        <p:nvSpPr>
          <p:cNvPr id="25604" name="Slide Number Placeholder 3">
            <a:extLst>
              <a:ext uri="{FF2B5EF4-FFF2-40B4-BE49-F238E27FC236}">
                <a16:creationId xmlns:a16="http://schemas.microsoft.com/office/drawing/2014/main" id="{8490F87B-9052-45C0-96D7-74BF90975CE6}"/>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DF39C7AD-ADAD-446C-95C3-107C869A248A}" type="slidenum">
              <a:rPr lang="en-US" altLang="en-US" b="0">
                <a:latin typeface="Arial" panose="020B0604020202020204" pitchFamily="34" charset="0"/>
              </a:rPr>
              <a:pPr>
                <a:spcAft>
                  <a:spcPts val="600"/>
                </a:spcAft>
              </a:pPr>
              <a:t>16</a:t>
            </a:fld>
            <a:endParaRPr lang="en-US" altLang="en-US" b="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FAFAE3-EBEA-43F8-B729-09B68C313FD7}"/>
              </a:ext>
            </a:extLst>
          </p:cNvPr>
          <p:cNvSpPr>
            <a:spLocks noGrp="1"/>
          </p:cNvSpPr>
          <p:nvPr>
            <p:ph type="title"/>
          </p:nvPr>
        </p:nvSpPr>
        <p:spPr>
          <a:xfrm>
            <a:off x="603315" y="796374"/>
            <a:ext cx="7937369" cy="880027"/>
          </a:xfrm>
        </p:spPr>
        <p:txBody>
          <a:bodyPr>
            <a:normAutofit fontScale="90000"/>
          </a:bodyPr>
          <a:lstStyle/>
          <a:p>
            <a:pPr>
              <a:lnSpc>
                <a:spcPct val="90000"/>
              </a:lnSpc>
              <a:defRPr/>
            </a:pPr>
            <a:r>
              <a:rPr lang="en-US" sz="3400" dirty="0">
                <a:solidFill>
                  <a:srgbClr val="FFFFFF"/>
                </a:solidFill>
              </a:rPr>
              <a:t>School Plan for Student Achievement (SPSA)</a:t>
            </a:r>
            <a:r>
              <a:rPr lang="es-CO" sz="3400" dirty="0">
                <a:solidFill>
                  <a:srgbClr val="FFFFFF"/>
                </a:solidFill>
              </a:rPr>
              <a:t> </a:t>
            </a:r>
            <a:br>
              <a:rPr lang="es-CO" sz="3400" dirty="0">
                <a:solidFill>
                  <a:srgbClr val="FFFFFF"/>
                </a:solidFill>
              </a:rPr>
            </a:br>
            <a:r>
              <a:rPr lang="es-CO" sz="3400" i="1" dirty="0">
                <a:solidFill>
                  <a:srgbClr val="FFFFFF"/>
                </a:solidFill>
              </a:rPr>
              <a:t>Plan Escolar para el Rendimiento Académico Estudiantil (SPSA)</a:t>
            </a:r>
            <a:endParaRPr lang="en-US" sz="3400" i="1" dirty="0">
              <a:solidFill>
                <a:srgbClr val="FFFFFF"/>
              </a:solidFill>
            </a:endParaRPr>
          </a:p>
        </p:txBody>
      </p:sp>
      <p:sp>
        <p:nvSpPr>
          <p:cNvPr id="77" name="Rectangle 76">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A7825C7-216C-4908-8775-1D3A0D62E3EE}"/>
              </a:ext>
            </a:extLst>
          </p:cNvPr>
          <p:cNvSpPr>
            <a:spLocks noGrp="1"/>
          </p:cNvSpPr>
          <p:nvPr>
            <p:ph idx="1"/>
          </p:nvPr>
        </p:nvSpPr>
        <p:spPr>
          <a:xfrm>
            <a:off x="971550" y="2612256"/>
            <a:ext cx="7200897" cy="3263612"/>
          </a:xfrm>
        </p:spPr>
        <p:txBody>
          <a:bodyPr>
            <a:normAutofit fontScale="77500" lnSpcReduction="20000"/>
          </a:bodyPr>
          <a:lstStyle/>
          <a:p>
            <a:pPr marL="0" indent="0">
              <a:lnSpc>
                <a:spcPct val="90000"/>
              </a:lnSpc>
              <a:buNone/>
              <a:defRPr/>
            </a:pPr>
            <a:r>
              <a:rPr lang="en-US" altLang="en-US" dirty="0">
                <a:effectLst/>
                <a:latin typeface="Times New Roman" panose="02020603050405020304" pitchFamily="18" charset="0"/>
                <a:cs typeface="Times New Roman" panose="02020603050405020304" pitchFamily="18" charset="0"/>
              </a:rPr>
              <a:t>SSC is responsible for developing, reviewing, and approving the SPSA.  </a:t>
            </a:r>
          </a:p>
          <a:p>
            <a:pPr marL="0" indent="0">
              <a:lnSpc>
                <a:spcPct val="90000"/>
              </a:lnSpc>
              <a:buNone/>
              <a:defRPr/>
            </a:pPr>
            <a:r>
              <a:rPr lang="en-US" altLang="en-US" dirty="0">
                <a:effectLst/>
                <a:latin typeface="Times New Roman" panose="02020603050405020304" pitchFamily="18" charset="0"/>
                <a:cs typeface="Times New Roman" panose="02020603050405020304" pitchFamily="18" charset="0"/>
              </a:rPr>
              <a:t>Goals and activities described in the SPSA must be aligned to data that will address specific student needs.</a:t>
            </a:r>
          </a:p>
          <a:p>
            <a:pPr marL="0" indent="0">
              <a:lnSpc>
                <a:spcPct val="90000"/>
              </a:lnSpc>
              <a:buNone/>
              <a:defRPr/>
            </a:pPr>
            <a:r>
              <a:rPr lang="en-US" altLang="en-US" dirty="0">
                <a:effectLst/>
                <a:latin typeface="Times New Roman" panose="02020603050405020304" pitchFamily="18" charset="0"/>
                <a:cs typeface="Times New Roman" panose="02020603050405020304" pitchFamily="18" charset="0"/>
              </a:rPr>
              <a:t>SPSA must be evaluated annually. </a:t>
            </a:r>
          </a:p>
          <a:p>
            <a:pPr marL="0" indent="0">
              <a:lnSpc>
                <a:spcPct val="90000"/>
              </a:lnSpc>
              <a:buNone/>
              <a:defRPr/>
            </a:pPr>
            <a:endParaRPr lang="en-US" altLang="en-US" dirty="0">
              <a:effectLst/>
              <a:latin typeface="Times New Roman" panose="02020603050405020304" pitchFamily="18" charset="0"/>
              <a:cs typeface="Times New Roman" panose="02020603050405020304" pitchFamily="18" charset="0"/>
            </a:endParaRPr>
          </a:p>
          <a:p>
            <a:pPr marL="0" indent="0">
              <a:lnSpc>
                <a:spcPct val="90000"/>
              </a:lnSpc>
              <a:buNone/>
              <a:defRPr/>
            </a:pPr>
            <a:r>
              <a:rPr lang="es-CO" dirty="0">
                <a:solidFill>
                  <a:srgbClr val="0070C0"/>
                </a:solidFill>
                <a:latin typeface="Times New Roman" panose="02020603050405020304" pitchFamily="18" charset="0"/>
                <a:cs typeface="Times New Roman" panose="02020603050405020304" pitchFamily="18" charset="0"/>
              </a:rPr>
              <a:t>El SSC tiene la responsabilidad de desarrollar, repasar, y aprobar el SPSA.  </a:t>
            </a:r>
            <a:endParaRPr lang="en-US" altLang="en-US" dirty="0">
              <a:solidFill>
                <a:srgbClr val="0070C0"/>
              </a:solidFill>
              <a:latin typeface="Times New Roman" panose="02020603050405020304" pitchFamily="18" charset="0"/>
              <a:cs typeface="Times New Roman" panose="02020603050405020304" pitchFamily="18" charset="0"/>
            </a:endParaRPr>
          </a:p>
          <a:p>
            <a:pPr marL="0" indent="0">
              <a:lnSpc>
                <a:spcPct val="90000"/>
              </a:lnSpc>
              <a:buNone/>
              <a:defRPr/>
            </a:pPr>
            <a:r>
              <a:rPr lang="es-CO" dirty="0">
                <a:solidFill>
                  <a:srgbClr val="0070C0"/>
                </a:solidFill>
                <a:latin typeface="Times New Roman" panose="02020603050405020304" pitchFamily="18" charset="0"/>
                <a:cs typeface="Times New Roman" panose="02020603050405020304" pitchFamily="18" charset="0"/>
              </a:rPr>
              <a:t>Las metas y actividades descritas en el SPSA deben concordar con los datos que se atenderán las necesidades específicas de los estudiantes.</a:t>
            </a:r>
            <a:endParaRPr lang="en-US" altLang="en-US" dirty="0">
              <a:solidFill>
                <a:srgbClr val="0070C0"/>
              </a:solidFill>
              <a:latin typeface="Times New Roman" panose="02020603050405020304" pitchFamily="18" charset="0"/>
              <a:cs typeface="Times New Roman" panose="02020603050405020304" pitchFamily="18" charset="0"/>
            </a:endParaRPr>
          </a:p>
          <a:p>
            <a:pPr marL="0" indent="0">
              <a:lnSpc>
                <a:spcPct val="90000"/>
              </a:lnSpc>
              <a:buNone/>
              <a:defRPr/>
            </a:pPr>
            <a:r>
              <a:rPr lang="es-CO" dirty="0">
                <a:solidFill>
                  <a:srgbClr val="0070C0"/>
                </a:solidFill>
                <a:latin typeface="Times New Roman" panose="02020603050405020304" pitchFamily="18" charset="0"/>
                <a:cs typeface="Times New Roman" panose="02020603050405020304" pitchFamily="18" charset="0"/>
              </a:rPr>
              <a:t>Se debe de evaluar anualmente el SPSA. </a:t>
            </a:r>
          </a:p>
          <a:p>
            <a:pPr marL="0" indent="0">
              <a:lnSpc>
                <a:spcPct val="90000"/>
              </a:lnSpc>
              <a:buNone/>
              <a:defRPr/>
            </a:pPr>
            <a:endParaRPr lang="en-US" dirty="0"/>
          </a:p>
        </p:txBody>
      </p:sp>
      <p:sp>
        <p:nvSpPr>
          <p:cNvPr id="4" name="Footer Placeholder 3">
            <a:extLst>
              <a:ext uri="{FF2B5EF4-FFF2-40B4-BE49-F238E27FC236}">
                <a16:creationId xmlns:a16="http://schemas.microsoft.com/office/drawing/2014/main" id="{3891CF21-80CF-45E4-BD6C-5CFF89862389}"/>
              </a:ext>
            </a:extLst>
          </p:cNvPr>
          <p:cNvSpPr>
            <a:spLocks noGrp="1"/>
          </p:cNvSpPr>
          <p:nvPr>
            <p:ph type="ftr" sz="quarter" idx="11"/>
          </p:nvPr>
        </p:nvSpPr>
        <p:spPr>
          <a:xfrm>
            <a:off x="971550" y="5969000"/>
            <a:ext cx="5479425" cy="279400"/>
          </a:xfrm>
        </p:spPr>
        <p:txBody>
          <a:bodyPr>
            <a:normAutofit/>
          </a:bodyPr>
          <a:lstStyle/>
          <a:p>
            <a:pPr>
              <a:spcAft>
                <a:spcPts val="600"/>
              </a:spcAft>
            </a:pPr>
            <a:r>
              <a:rPr lang="en-US"/>
              <a:t>Office of the Chief of Special Education, Equity and Access</a:t>
            </a:r>
          </a:p>
        </p:txBody>
      </p:sp>
      <p:sp>
        <p:nvSpPr>
          <p:cNvPr id="26628" name="Slide Number Placeholder 3">
            <a:extLst>
              <a:ext uri="{FF2B5EF4-FFF2-40B4-BE49-F238E27FC236}">
                <a16:creationId xmlns:a16="http://schemas.microsoft.com/office/drawing/2014/main" id="{22A439A1-5B9B-4E2A-9018-BCD6FA8B2030}"/>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8B934457-7A33-4D0A-996C-5B8D2356AC56}" type="slidenum">
              <a:rPr lang="en-US" altLang="en-US" b="0">
                <a:latin typeface="Arial" panose="020B0604020202020204" pitchFamily="34" charset="0"/>
              </a:rPr>
              <a:pPr>
                <a:spcAft>
                  <a:spcPts val="600"/>
                </a:spcAft>
              </a:pPr>
              <a:t>17</a:t>
            </a:fld>
            <a:endParaRPr lang="en-US" altLang="en-US" b="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BEDBC0-8103-4775-840C-46C2AE015B65}"/>
              </a:ext>
            </a:extLst>
          </p:cNvPr>
          <p:cNvSpPr>
            <a:spLocks noGrp="1"/>
          </p:cNvSpPr>
          <p:nvPr>
            <p:ph type="title"/>
          </p:nvPr>
        </p:nvSpPr>
        <p:spPr>
          <a:xfrm>
            <a:off x="603315" y="796374"/>
            <a:ext cx="7937369" cy="880027"/>
          </a:xfrm>
        </p:spPr>
        <p:txBody>
          <a:bodyPr>
            <a:normAutofit fontScale="90000"/>
          </a:bodyPr>
          <a:lstStyle/>
          <a:p>
            <a:pPr>
              <a:lnSpc>
                <a:spcPct val="90000"/>
              </a:lnSpc>
              <a:defRPr/>
            </a:pPr>
            <a:r>
              <a:rPr lang="en-US" sz="2800" dirty="0">
                <a:solidFill>
                  <a:srgbClr val="FFFFFF"/>
                </a:solidFill>
                <a:latin typeface="Times New Roman" pitchFamily="18" charset="0"/>
                <a:cs typeface="Times New Roman" pitchFamily="18" charset="0"/>
              </a:rPr>
              <a:t>School Plan for Student Achievement (SPSA)</a:t>
            </a:r>
            <a:r>
              <a:rPr lang="es-CO" sz="2800" dirty="0">
                <a:solidFill>
                  <a:srgbClr val="FFFFFF"/>
                </a:solidFill>
                <a:latin typeface="Times New Roman" pitchFamily="18" charset="0"/>
                <a:cs typeface="Times New Roman" pitchFamily="18" charset="0"/>
              </a:rPr>
              <a:t> </a:t>
            </a:r>
            <a:br>
              <a:rPr lang="es-CO" sz="2800" dirty="0">
                <a:solidFill>
                  <a:srgbClr val="FFFFFF"/>
                </a:solidFill>
                <a:latin typeface="Times New Roman" pitchFamily="18" charset="0"/>
                <a:cs typeface="Times New Roman" pitchFamily="18" charset="0"/>
              </a:rPr>
            </a:br>
            <a:r>
              <a:rPr lang="es-CO" sz="2800" i="1" dirty="0">
                <a:solidFill>
                  <a:srgbClr val="FFFFFF"/>
                </a:solidFill>
                <a:latin typeface="Times New Roman" pitchFamily="18" charset="0"/>
                <a:cs typeface="Times New Roman" pitchFamily="18" charset="0"/>
              </a:rPr>
              <a:t>Plan Escolar para el </a:t>
            </a:r>
            <a:br>
              <a:rPr lang="es-CO" sz="2800" i="1" dirty="0">
                <a:solidFill>
                  <a:srgbClr val="FFFFFF"/>
                </a:solidFill>
                <a:latin typeface="Times New Roman" pitchFamily="18" charset="0"/>
                <a:cs typeface="Times New Roman" pitchFamily="18" charset="0"/>
              </a:rPr>
            </a:br>
            <a:r>
              <a:rPr lang="es-CO" sz="2800" i="1" dirty="0">
                <a:solidFill>
                  <a:srgbClr val="FFFFFF"/>
                </a:solidFill>
                <a:latin typeface="Times New Roman" pitchFamily="18" charset="0"/>
                <a:cs typeface="Times New Roman" pitchFamily="18" charset="0"/>
              </a:rPr>
              <a:t>Rendimiento Académico Estudiantil (SPSA)</a:t>
            </a:r>
            <a:endParaRPr lang="en-US" sz="2800" i="1" dirty="0">
              <a:solidFill>
                <a:srgbClr val="FFFFFF"/>
              </a:solidFill>
              <a:latin typeface="Times New Roman" pitchFamily="18" charset="0"/>
              <a:cs typeface="Times New Roman" pitchFamily="18" charset="0"/>
            </a:endParaRPr>
          </a:p>
        </p:txBody>
      </p:sp>
      <p:sp>
        <p:nvSpPr>
          <p:cNvPr id="77" name="Rectangle 76">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6128E67-21B4-4DA5-83C8-7637AF546A52}"/>
              </a:ext>
            </a:extLst>
          </p:cNvPr>
          <p:cNvSpPr>
            <a:spLocks noGrp="1"/>
          </p:cNvSpPr>
          <p:nvPr>
            <p:ph idx="1"/>
          </p:nvPr>
        </p:nvSpPr>
        <p:spPr>
          <a:xfrm>
            <a:off x="58673" y="2612256"/>
            <a:ext cx="3979927" cy="3449370"/>
          </a:xfrm>
        </p:spPr>
        <p:txBody>
          <a:bodyPr>
            <a:normAutofit fontScale="70000" lnSpcReduction="20000"/>
          </a:bodyPr>
          <a:lstStyle/>
          <a:p>
            <a:pPr marL="0" indent="0">
              <a:lnSpc>
                <a:spcPct val="90000"/>
              </a:lnSpc>
              <a:buClr>
                <a:srgbClr val="6600FF"/>
              </a:buClr>
              <a:buNone/>
              <a:defRPr/>
            </a:pPr>
            <a:r>
              <a:rPr lang="en-US" dirty="0">
                <a:latin typeface="Times New Roman" pitchFamily="18" charset="0"/>
                <a:cs typeface="Times New Roman" pitchFamily="18" charset="0"/>
              </a:rPr>
              <a:t>The SPSA includes: </a:t>
            </a:r>
          </a:p>
          <a:p>
            <a:pPr marL="685892" indent="-342900">
              <a:lnSpc>
                <a:spcPct val="90000"/>
              </a:lnSpc>
              <a:buFont typeface="Arial" panose="020B0604020202020204" pitchFamily="34" charset="0"/>
              <a:buChar char="•"/>
              <a:defRPr/>
            </a:pPr>
            <a:r>
              <a:rPr lang="en-US" dirty="0">
                <a:latin typeface="Times New Roman" pitchFamily="18" charset="0"/>
                <a:cs typeface="Times New Roman" pitchFamily="18" charset="0"/>
              </a:rPr>
              <a:t>Comprehensive Needs Assessment (data analysis and annual SPSA Evaluation) </a:t>
            </a:r>
          </a:p>
          <a:p>
            <a:pPr marL="685892" indent="-342900">
              <a:lnSpc>
                <a:spcPct val="90000"/>
              </a:lnSpc>
              <a:buFont typeface="Arial" panose="020B0604020202020204" pitchFamily="34" charset="0"/>
              <a:buChar char="•"/>
              <a:defRPr/>
            </a:pPr>
            <a:r>
              <a:rPr lang="en-US" dirty="0">
                <a:latin typeface="Times New Roman" pitchFamily="18" charset="0"/>
                <a:cs typeface="Times New Roman" pitchFamily="18" charset="0"/>
              </a:rPr>
              <a:t>Goals and objectives (measurable and based on student data)</a:t>
            </a:r>
          </a:p>
          <a:p>
            <a:pPr marL="685892" indent="-342900">
              <a:lnSpc>
                <a:spcPct val="90000"/>
              </a:lnSpc>
              <a:buFont typeface="Arial" panose="020B0604020202020204" pitchFamily="34" charset="0"/>
              <a:buChar char="•"/>
              <a:defRPr/>
            </a:pPr>
            <a:r>
              <a:rPr lang="en-US" dirty="0">
                <a:latin typeface="Times New Roman" pitchFamily="18" charset="0"/>
                <a:cs typeface="Times New Roman" pitchFamily="18" charset="0"/>
              </a:rPr>
              <a:t>Evidence-based, effective methods and instructional strategies that address student needs </a:t>
            </a:r>
          </a:p>
          <a:p>
            <a:pPr marL="685892" indent="-342900">
              <a:lnSpc>
                <a:spcPct val="90000"/>
              </a:lnSpc>
              <a:buFont typeface="Arial" panose="020B0604020202020204" pitchFamily="34" charset="0"/>
              <a:buChar char="•"/>
              <a:defRPr/>
            </a:pPr>
            <a:r>
              <a:rPr lang="en-US" dirty="0">
                <a:latin typeface="Times New Roman" pitchFamily="18" charset="0"/>
                <a:cs typeface="Times New Roman" pitchFamily="18" charset="0"/>
              </a:rPr>
              <a:t>Budget </a:t>
            </a:r>
          </a:p>
          <a:p>
            <a:pPr marL="685892" indent="-342900">
              <a:lnSpc>
                <a:spcPct val="90000"/>
              </a:lnSpc>
              <a:buFont typeface="Arial" panose="020B0604020202020204" pitchFamily="34" charset="0"/>
              <a:buChar char="•"/>
              <a:defRPr/>
            </a:pPr>
            <a:r>
              <a:rPr lang="en-US" dirty="0">
                <a:latin typeface="Times New Roman" pitchFamily="18" charset="0"/>
                <a:cs typeface="Times New Roman" pitchFamily="18" charset="0"/>
              </a:rPr>
              <a:t>Process for monitoring implementation of planned actions</a:t>
            </a:r>
          </a:p>
        </p:txBody>
      </p:sp>
      <p:sp>
        <p:nvSpPr>
          <p:cNvPr id="4" name="Footer Placeholder 3">
            <a:extLst>
              <a:ext uri="{FF2B5EF4-FFF2-40B4-BE49-F238E27FC236}">
                <a16:creationId xmlns:a16="http://schemas.microsoft.com/office/drawing/2014/main" id="{8396724F-70BE-4F07-9101-ACD224E8098A}"/>
              </a:ext>
            </a:extLst>
          </p:cNvPr>
          <p:cNvSpPr>
            <a:spLocks noGrp="1"/>
          </p:cNvSpPr>
          <p:nvPr>
            <p:ph type="ftr" sz="quarter" idx="11"/>
          </p:nvPr>
        </p:nvSpPr>
        <p:spPr>
          <a:xfrm>
            <a:off x="373959" y="6248400"/>
            <a:ext cx="5479425" cy="279400"/>
          </a:xfrm>
        </p:spPr>
        <p:txBody>
          <a:bodyPr>
            <a:normAutofit/>
          </a:bodyPr>
          <a:lstStyle/>
          <a:p>
            <a:pPr>
              <a:spcAft>
                <a:spcPts val="600"/>
              </a:spcAft>
            </a:pPr>
            <a:r>
              <a:rPr lang="en-US" dirty="0"/>
              <a:t>Office of the Chief of Special Education, Equity and Access</a:t>
            </a:r>
          </a:p>
        </p:txBody>
      </p:sp>
      <p:sp>
        <p:nvSpPr>
          <p:cNvPr id="28676" name="Slide Number Placeholder 3">
            <a:extLst>
              <a:ext uri="{FF2B5EF4-FFF2-40B4-BE49-F238E27FC236}">
                <a16:creationId xmlns:a16="http://schemas.microsoft.com/office/drawing/2014/main" id="{637B8B57-204A-41D8-A7E4-074DA896B303}"/>
              </a:ext>
            </a:extLst>
          </p:cNvPr>
          <p:cNvSpPr>
            <a:spLocks noGrp="1"/>
          </p:cNvSpPr>
          <p:nvPr>
            <p:ph type="sldNum" sz="quarter" idx="12"/>
          </p:nvPr>
        </p:nvSpPr>
        <p:spPr>
          <a:xfrm>
            <a:off x="8281073" y="6227234"/>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hlink"/>
              </a:buClr>
              <a:buSzPct val="70000"/>
              <a:buFont typeface="Wingdings" panose="05000000000000000000" pitchFamily="2" charset="2"/>
              <a:buChar char="n"/>
              <a:defRPr sz="2401">
                <a:solidFill>
                  <a:schemeClr val="tx1"/>
                </a:solidFill>
                <a:latin typeface="Garamond" panose="02020404030301010803" pitchFamily="18" charset="0"/>
              </a:defRPr>
            </a:lvl1pPr>
            <a:lvl2pPr marL="557361" indent="-214370">
              <a:spcBef>
                <a:spcPct val="20000"/>
              </a:spcBef>
              <a:buClr>
                <a:schemeClr val="accent2"/>
              </a:buClr>
              <a:buSzPct val="70000"/>
              <a:buFont typeface="Wingdings" panose="05000000000000000000" pitchFamily="2" charset="2"/>
              <a:buChar char="n"/>
              <a:defRPr sz="2101">
                <a:solidFill>
                  <a:schemeClr val="tx1"/>
                </a:solidFill>
                <a:latin typeface="Garamond" panose="02020404030301010803" pitchFamily="18" charset="0"/>
              </a:defRPr>
            </a:lvl2pPr>
            <a:lvl3pPr marL="857479" indent="-171496">
              <a:spcBef>
                <a:spcPct val="20000"/>
              </a:spcBef>
              <a:buClr>
                <a:schemeClr val="tx2"/>
              </a:buClr>
              <a:buSzPct val="70000"/>
              <a:buFont typeface="Wingdings" panose="05000000000000000000" pitchFamily="2" charset="2"/>
              <a:buChar char="n"/>
              <a:defRPr sz="1800">
                <a:solidFill>
                  <a:schemeClr val="tx1"/>
                </a:solidFill>
                <a:latin typeface="Garamond" panose="02020404030301010803" pitchFamily="18" charset="0"/>
              </a:defRPr>
            </a:lvl3pPr>
            <a:lvl4pPr marL="1200470" indent="-171496">
              <a:spcBef>
                <a:spcPct val="20000"/>
              </a:spcBef>
              <a:buClr>
                <a:schemeClr val="accent2"/>
              </a:buClr>
              <a:buSzPct val="70000"/>
              <a:buFont typeface="Wingdings" panose="05000000000000000000" pitchFamily="2" charset="2"/>
              <a:buChar char="n"/>
              <a:defRPr sz="1500">
                <a:solidFill>
                  <a:schemeClr val="tx1"/>
                </a:solidFill>
                <a:latin typeface="Garamond" panose="02020404030301010803" pitchFamily="18" charset="0"/>
              </a:defRPr>
            </a:lvl4pPr>
            <a:lvl5pPr marL="1543461" indent="-171496">
              <a:spcBef>
                <a:spcPct val="20000"/>
              </a:spcBef>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5pPr>
            <a:lvl6pPr marL="1886453"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6pPr>
            <a:lvl7pPr marL="2229444"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7pPr>
            <a:lvl8pPr marL="2572436"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8pPr>
            <a:lvl9pPr marL="2915427"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9pPr>
          </a:lstStyle>
          <a:p>
            <a:pPr>
              <a:lnSpc>
                <a:spcPct val="90000"/>
              </a:lnSpc>
              <a:spcBef>
                <a:spcPct val="0"/>
              </a:spcBef>
              <a:spcAft>
                <a:spcPts val="600"/>
              </a:spcAft>
              <a:buClrTx/>
              <a:buSzTx/>
              <a:buFontTx/>
              <a:buNone/>
            </a:pPr>
            <a:fld id="{8B97E52E-4DBC-44A4-AB8C-5A8754400819}" type="slidenum">
              <a:rPr lang="en-US" altLang="en-US" sz="1300">
                <a:latin typeface="Arial" panose="020B0604020202020204" pitchFamily="34" charset="0"/>
              </a:rPr>
              <a:pPr>
                <a:lnSpc>
                  <a:spcPct val="90000"/>
                </a:lnSpc>
                <a:spcBef>
                  <a:spcPct val="0"/>
                </a:spcBef>
                <a:spcAft>
                  <a:spcPts val="600"/>
                </a:spcAft>
                <a:buClrTx/>
                <a:buSzTx/>
                <a:buFontTx/>
                <a:buNone/>
              </a:pPr>
              <a:t>18</a:t>
            </a:fld>
            <a:endParaRPr lang="en-US" altLang="en-US" sz="1300" dirty="0">
              <a:latin typeface="Arial" panose="020B0604020202020204" pitchFamily="34" charset="0"/>
            </a:endParaRPr>
          </a:p>
        </p:txBody>
      </p:sp>
      <p:sp>
        <p:nvSpPr>
          <p:cNvPr id="10" name="Content Placeholder 2">
            <a:extLst>
              <a:ext uri="{FF2B5EF4-FFF2-40B4-BE49-F238E27FC236}">
                <a16:creationId xmlns:a16="http://schemas.microsoft.com/office/drawing/2014/main" id="{F3430938-2B6C-46E6-9601-14B67A0DAD81}"/>
              </a:ext>
            </a:extLst>
          </p:cNvPr>
          <p:cNvSpPr txBox="1">
            <a:spLocks/>
          </p:cNvSpPr>
          <p:nvPr/>
        </p:nvSpPr>
        <p:spPr>
          <a:xfrm>
            <a:off x="4343400" y="2612256"/>
            <a:ext cx="4513327" cy="3449370"/>
          </a:xfrm>
          <a:prstGeom prst="rect">
            <a:avLst/>
          </a:prstGeom>
        </p:spPr>
        <p:txBody>
          <a:bodyPr vert="horz" lIns="91440" tIns="45720" rIns="91440" bIns="45720" rtlCol="0" anchor="t">
            <a:normAutofit fontScale="70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nSpc>
                <a:spcPct val="90000"/>
              </a:lnSpc>
              <a:buClr>
                <a:srgbClr val="6600FF"/>
              </a:buClr>
              <a:buFont typeface="Arial"/>
              <a:buNone/>
              <a:defRPr/>
            </a:pPr>
            <a:r>
              <a:rPr lang="es-CO" dirty="0">
                <a:solidFill>
                  <a:srgbClr val="0070C0"/>
                </a:solidFill>
                <a:latin typeface="Times New Roman" pitchFamily="18" charset="0"/>
                <a:cs typeface="Times New Roman" pitchFamily="18" charset="0"/>
              </a:rPr>
              <a:t>El SPSA incluye: </a:t>
            </a:r>
          </a:p>
          <a:p>
            <a:pPr marL="685892" indent="-342900">
              <a:lnSpc>
                <a:spcPct val="90000"/>
              </a:lnSpc>
              <a:buFont typeface="Arial" panose="020B0604020202020204" pitchFamily="34" charset="0"/>
              <a:buChar char="•"/>
              <a:defRPr/>
            </a:pPr>
            <a:r>
              <a:rPr lang="es-CO" dirty="0">
                <a:solidFill>
                  <a:srgbClr val="0070C0"/>
                </a:solidFill>
                <a:latin typeface="Times New Roman" pitchFamily="18" charset="0"/>
                <a:cs typeface="Times New Roman" pitchFamily="18" charset="0"/>
              </a:rPr>
              <a:t>Evaluación integral de las necesidades – (análisis de los datos y Evaluación del SPSA) </a:t>
            </a:r>
          </a:p>
          <a:p>
            <a:pPr marL="685892" indent="-342900">
              <a:lnSpc>
                <a:spcPct val="90000"/>
              </a:lnSpc>
              <a:buFont typeface="Arial" panose="020B0604020202020204" pitchFamily="34" charset="0"/>
              <a:buChar char="•"/>
              <a:defRPr/>
            </a:pPr>
            <a:r>
              <a:rPr lang="es-CO" dirty="0">
                <a:solidFill>
                  <a:srgbClr val="0070C0"/>
                </a:solidFill>
                <a:latin typeface="Times New Roman" pitchFamily="18" charset="0"/>
                <a:cs typeface="Times New Roman" pitchFamily="18" charset="0"/>
              </a:rPr>
              <a:t>Metas y objetivos (mensurables y se basan en los datos estudiantiles)</a:t>
            </a:r>
          </a:p>
          <a:p>
            <a:pPr marL="685892" indent="-342900">
              <a:lnSpc>
                <a:spcPct val="90000"/>
              </a:lnSpc>
              <a:buFont typeface="Arial" panose="020B0604020202020204" pitchFamily="34" charset="0"/>
              <a:buChar char="•"/>
              <a:defRPr/>
            </a:pPr>
            <a:r>
              <a:rPr lang="es-CO" dirty="0">
                <a:solidFill>
                  <a:srgbClr val="0070C0"/>
                </a:solidFill>
                <a:latin typeface="Times New Roman" pitchFamily="18" charset="0"/>
                <a:cs typeface="Times New Roman" pitchFamily="18" charset="0"/>
              </a:rPr>
              <a:t>Métodos eficaces fundamentados por evidencias y estrategias didácticas que atienden las necesidades estudiantiles </a:t>
            </a:r>
          </a:p>
          <a:p>
            <a:pPr marL="685892" indent="-342900">
              <a:lnSpc>
                <a:spcPct val="90000"/>
              </a:lnSpc>
              <a:buFont typeface="Arial" panose="020B0604020202020204" pitchFamily="34" charset="0"/>
              <a:buChar char="•"/>
              <a:defRPr/>
            </a:pPr>
            <a:r>
              <a:rPr lang="es-CO" dirty="0">
                <a:solidFill>
                  <a:srgbClr val="0070C0"/>
                </a:solidFill>
                <a:latin typeface="Times New Roman" pitchFamily="18" charset="0"/>
                <a:cs typeface="Times New Roman" pitchFamily="18" charset="0"/>
              </a:rPr>
              <a:t>Presupuesto </a:t>
            </a:r>
          </a:p>
          <a:p>
            <a:pPr marL="685892" indent="-342900">
              <a:lnSpc>
                <a:spcPct val="90000"/>
              </a:lnSpc>
              <a:buFont typeface="Arial" panose="020B0604020202020204" pitchFamily="34" charset="0"/>
              <a:buChar char="•"/>
              <a:defRPr/>
            </a:pPr>
            <a:r>
              <a:rPr lang="es-CO" dirty="0">
                <a:solidFill>
                  <a:srgbClr val="0070C0"/>
                </a:solidFill>
                <a:latin typeface="Times New Roman" pitchFamily="18" charset="0"/>
                <a:cs typeface="Times New Roman" pitchFamily="18" charset="0"/>
              </a:rPr>
              <a:t>Proceso para dar seguimiento a la implementación de las acciones planificadas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4">
            <a:extLst>
              <a:ext uri="{FF2B5EF4-FFF2-40B4-BE49-F238E27FC236}">
                <a16:creationId xmlns:a16="http://schemas.microsoft.com/office/drawing/2014/main" id="{4DB5DEA3-2D5C-422E-9A7B-A8C1E6B148C5}"/>
              </a:ext>
            </a:extLst>
          </p:cNvPr>
          <p:cNvSpPr>
            <a:spLocks noChangeArrowheads="1"/>
          </p:cNvSpPr>
          <p:nvPr/>
        </p:nvSpPr>
        <p:spPr bwMode="auto">
          <a:xfrm>
            <a:off x="2285404" y="1028075"/>
            <a:ext cx="5202005" cy="68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74" tIns="34537" rIns="69074" bIns="34537"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buClrTx/>
              <a:buSzTx/>
              <a:buFontTx/>
              <a:buNone/>
            </a:pPr>
            <a:r>
              <a:rPr lang="en-US" altLang="en-US" sz="2101">
                <a:latin typeface="Times New Roman" panose="02020603050405020304" pitchFamily="18" charset="0"/>
                <a:cs typeface="Times New Roman" panose="02020603050405020304" pitchFamily="18" charset="0"/>
              </a:rPr>
              <a:t>The Cycle of Continuous Improvement in the Development of the SPSA</a:t>
            </a:r>
          </a:p>
        </p:txBody>
      </p:sp>
      <p:sp>
        <p:nvSpPr>
          <p:cNvPr id="30723" name="Slide Number Placeholder 1">
            <a:extLst>
              <a:ext uri="{FF2B5EF4-FFF2-40B4-BE49-F238E27FC236}">
                <a16:creationId xmlns:a16="http://schemas.microsoft.com/office/drawing/2014/main" id="{C5446CF8-C525-43E5-A634-FEEE0A5B4A13}"/>
              </a:ext>
            </a:extLst>
          </p:cNvPr>
          <p:cNvSpPr>
            <a:spLocks noGrp="1"/>
          </p:cNvSpPr>
          <p:nvPr>
            <p:ph type="sldNum" sz="quarter" idx="12"/>
          </p:nvPr>
        </p:nvSpPr>
        <p:spPr>
          <a:xfrm>
            <a:off x="5772463" y="5847402"/>
            <a:ext cx="2515255" cy="3572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2401">
                <a:solidFill>
                  <a:schemeClr val="tx1"/>
                </a:solidFill>
                <a:latin typeface="Garamond" panose="02020404030301010803" pitchFamily="18" charset="0"/>
              </a:defRPr>
            </a:lvl1pPr>
            <a:lvl2pPr marL="557361" indent="-214370">
              <a:spcBef>
                <a:spcPct val="20000"/>
              </a:spcBef>
              <a:buClr>
                <a:schemeClr val="accent2"/>
              </a:buClr>
              <a:buSzPct val="70000"/>
              <a:buFont typeface="Wingdings" panose="05000000000000000000" pitchFamily="2" charset="2"/>
              <a:buChar char="n"/>
              <a:defRPr sz="2101">
                <a:solidFill>
                  <a:schemeClr val="tx1"/>
                </a:solidFill>
                <a:latin typeface="Garamond" panose="02020404030301010803" pitchFamily="18" charset="0"/>
              </a:defRPr>
            </a:lvl2pPr>
            <a:lvl3pPr marL="857479" indent="-171496">
              <a:spcBef>
                <a:spcPct val="20000"/>
              </a:spcBef>
              <a:buClr>
                <a:schemeClr val="tx2"/>
              </a:buClr>
              <a:buSzPct val="70000"/>
              <a:buFont typeface="Wingdings" panose="05000000000000000000" pitchFamily="2" charset="2"/>
              <a:buChar char="n"/>
              <a:defRPr sz="1800">
                <a:solidFill>
                  <a:schemeClr val="tx1"/>
                </a:solidFill>
                <a:latin typeface="Garamond" panose="02020404030301010803" pitchFamily="18" charset="0"/>
              </a:defRPr>
            </a:lvl3pPr>
            <a:lvl4pPr marL="1200470" indent="-171496">
              <a:spcBef>
                <a:spcPct val="20000"/>
              </a:spcBef>
              <a:buClr>
                <a:schemeClr val="accent2"/>
              </a:buClr>
              <a:buSzPct val="70000"/>
              <a:buFont typeface="Wingdings" panose="05000000000000000000" pitchFamily="2" charset="2"/>
              <a:buChar char="n"/>
              <a:defRPr sz="1500">
                <a:solidFill>
                  <a:schemeClr val="tx1"/>
                </a:solidFill>
                <a:latin typeface="Garamond" panose="02020404030301010803" pitchFamily="18" charset="0"/>
              </a:defRPr>
            </a:lvl4pPr>
            <a:lvl5pPr marL="1543461" indent="-171496">
              <a:spcBef>
                <a:spcPct val="20000"/>
              </a:spcBef>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5pPr>
            <a:lvl6pPr marL="1886453"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6pPr>
            <a:lvl7pPr marL="2229444"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7pPr>
            <a:lvl8pPr marL="2572436"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8pPr>
            <a:lvl9pPr marL="2915427"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9pPr>
          </a:lstStyle>
          <a:p>
            <a:pPr>
              <a:spcBef>
                <a:spcPct val="0"/>
              </a:spcBef>
              <a:buClrTx/>
              <a:buSzTx/>
              <a:buFontTx/>
              <a:buNone/>
            </a:pPr>
            <a:fld id="{007C5B93-4A46-4EB0-BFE4-15FF772B91A7}" type="slidenum">
              <a:rPr lang="en-US" altLang="en-US" sz="900">
                <a:latin typeface="Arial" panose="020B0604020202020204" pitchFamily="34" charset="0"/>
              </a:rPr>
              <a:pPr>
                <a:spcBef>
                  <a:spcPct val="0"/>
                </a:spcBef>
                <a:buClrTx/>
                <a:buSzTx/>
                <a:buFontTx/>
                <a:buNone/>
              </a:pPr>
              <a:t>19</a:t>
            </a:fld>
            <a:endParaRPr lang="en-US" altLang="en-US" sz="900" dirty="0">
              <a:latin typeface="Arial" panose="020B0604020202020204" pitchFamily="34" charset="0"/>
            </a:endParaRPr>
          </a:p>
        </p:txBody>
      </p:sp>
      <p:sp>
        <p:nvSpPr>
          <p:cNvPr id="30724" name="Text Box 10">
            <a:extLst>
              <a:ext uri="{FF2B5EF4-FFF2-40B4-BE49-F238E27FC236}">
                <a16:creationId xmlns:a16="http://schemas.microsoft.com/office/drawing/2014/main" id="{30E03C69-01B9-4FDB-AEEC-A22E19FD979E}"/>
              </a:ext>
            </a:extLst>
          </p:cNvPr>
          <p:cNvSpPr txBox="1">
            <a:spLocks noChangeArrowheads="1"/>
          </p:cNvSpPr>
          <p:nvPr/>
        </p:nvSpPr>
        <p:spPr bwMode="auto">
          <a:xfrm>
            <a:off x="1427931" y="2457197"/>
            <a:ext cx="1587517" cy="1011104"/>
          </a:xfrm>
          <a:prstGeom prst="rect">
            <a:avLst/>
          </a:prstGeom>
          <a:solidFill>
            <a:schemeClr val="bg1"/>
          </a:solidFill>
          <a:ln w="9525">
            <a:solidFill>
              <a:schemeClr val="tx1"/>
            </a:solidFill>
            <a:miter lim="800000"/>
            <a:headEnd/>
            <a:tailEnd/>
          </a:ln>
        </p:spPr>
        <p:txBody>
          <a:bodyPr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lnSpc>
                <a:spcPct val="80000"/>
              </a:lnSpc>
              <a:spcBef>
                <a:spcPct val="50000"/>
              </a:spcBef>
              <a:buClrTx/>
              <a:buSzTx/>
              <a:buFontTx/>
              <a:buNone/>
            </a:pPr>
            <a:r>
              <a:rPr lang="en-US" altLang="en-US" sz="1200">
                <a:latin typeface="Times New Roman" panose="02020603050405020304" pitchFamily="18" charset="0"/>
                <a:cs typeface="Times New Roman" panose="02020603050405020304" pitchFamily="18" charset="0"/>
              </a:rPr>
              <a:t>Conduct Comprehensive Needs Assessment </a:t>
            </a:r>
          </a:p>
          <a:p>
            <a:pPr algn="ctr" eaLnBrk="1" hangingPunct="1">
              <a:lnSpc>
                <a:spcPct val="80000"/>
              </a:lnSpc>
              <a:spcBef>
                <a:spcPct val="50000"/>
              </a:spcBef>
              <a:buClrTx/>
              <a:buSzTx/>
              <a:buFontTx/>
              <a:buNone/>
            </a:pPr>
            <a:r>
              <a:rPr lang="en-US" altLang="en-US" sz="900">
                <a:latin typeface="Times New Roman" panose="02020603050405020304" pitchFamily="18" charset="0"/>
                <a:cs typeface="Times New Roman" panose="02020603050405020304" pitchFamily="18" charset="0"/>
              </a:rPr>
              <a:t>(Data analysis and SPSA Evaluation)</a:t>
            </a:r>
          </a:p>
        </p:txBody>
      </p:sp>
      <p:sp>
        <p:nvSpPr>
          <p:cNvPr id="30725" name="Right Arrow 1">
            <a:extLst>
              <a:ext uri="{FF2B5EF4-FFF2-40B4-BE49-F238E27FC236}">
                <a16:creationId xmlns:a16="http://schemas.microsoft.com/office/drawing/2014/main" id="{44E571FD-DBA6-498C-8BB9-3E949693F1D4}"/>
              </a:ext>
            </a:extLst>
          </p:cNvPr>
          <p:cNvSpPr>
            <a:spLocks noChangeArrowheads="1"/>
          </p:cNvSpPr>
          <p:nvPr/>
        </p:nvSpPr>
        <p:spPr bwMode="auto">
          <a:xfrm>
            <a:off x="3015448" y="2657274"/>
            <a:ext cx="504956" cy="363236"/>
          </a:xfrm>
          <a:prstGeom prst="rightArrow">
            <a:avLst>
              <a:gd name="adj1" fmla="val 50000"/>
              <a:gd name="adj2" fmla="val 50007"/>
            </a:avLst>
          </a:prstGeom>
          <a:solidFill>
            <a:schemeClr val="accent1">
              <a:alpha val="50195"/>
            </a:schemeClr>
          </a:solidFill>
          <a:ln w="0"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350"/>
          </a:p>
        </p:txBody>
      </p:sp>
      <p:sp>
        <p:nvSpPr>
          <p:cNvPr id="30726" name="Text Box 10">
            <a:extLst>
              <a:ext uri="{FF2B5EF4-FFF2-40B4-BE49-F238E27FC236}">
                <a16:creationId xmlns:a16="http://schemas.microsoft.com/office/drawing/2014/main" id="{4BA9CA96-3969-4C86-A0AF-88DE5022A3E0}"/>
              </a:ext>
            </a:extLst>
          </p:cNvPr>
          <p:cNvSpPr txBox="1">
            <a:spLocks noChangeArrowheads="1"/>
          </p:cNvSpPr>
          <p:nvPr/>
        </p:nvSpPr>
        <p:spPr bwMode="auto">
          <a:xfrm>
            <a:off x="3520405" y="2457197"/>
            <a:ext cx="1737574" cy="1200463"/>
          </a:xfrm>
          <a:prstGeom prst="rect">
            <a:avLst/>
          </a:prstGeom>
          <a:solidFill>
            <a:schemeClr val="bg1"/>
          </a:solidFill>
          <a:ln w="9525">
            <a:solidFill>
              <a:schemeClr val="tx1"/>
            </a:solidFill>
            <a:miter lim="800000"/>
            <a:headEnd/>
            <a:tailEnd/>
          </a:ln>
        </p:spPr>
        <p:txBody>
          <a:bodyPr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50000"/>
              </a:spcBef>
              <a:buClrTx/>
              <a:buSzTx/>
              <a:buFontTx/>
              <a:buNone/>
            </a:pPr>
            <a:r>
              <a:rPr lang="en-US" altLang="en-US" sz="1200">
                <a:latin typeface="Times New Roman" panose="02020603050405020304" pitchFamily="18" charset="0"/>
                <a:cs typeface="Times New Roman" panose="02020603050405020304" pitchFamily="18" charset="0"/>
              </a:rPr>
              <a:t>Develop Measurable Objectives and Identify Strategies/Actions/Tasks in the SPSA Goal Pages</a:t>
            </a:r>
          </a:p>
        </p:txBody>
      </p:sp>
      <p:sp>
        <p:nvSpPr>
          <p:cNvPr id="30727" name="Right Arrow 16">
            <a:extLst>
              <a:ext uri="{FF2B5EF4-FFF2-40B4-BE49-F238E27FC236}">
                <a16:creationId xmlns:a16="http://schemas.microsoft.com/office/drawing/2014/main" id="{DD37B600-1EE1-4E4E-993D-71FE447F80B5}"/>
              </a:ext>
            </a:extLst>
          </p:cNvPr>
          <p:cNvSpPr>
            <a:spLocks noChangeArrowheads="1"/>
          </p:cNvSpPr>
          <p:nvPr/>
        </p:nvSpPr>
        <p:spPr bwMode="auto">
          <a:xfrm>
            <a:off x="5315145" y="2640601"/>
            <a:ext cx="435882" cy="363236"/>
          </a:xfrm>
          <a:prstGeom prst="rightArrow">
            <a:avLst>
              <a:gd name="adj1" fmla="val 50000"/>
              <a:gd name="adj2" fmla="val 50044"/>
            </a:avLst>
          </a:prstGeom>
          <a:solidFill>
            <a:schemeClr val="accent1">
              <a:alpha val="50195"/>
            </a:schemeClr>
          </a:solidFill>
          <a:ln w="0"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350"/>
          </a:p>
        </p:txBody>
      </p:sp>
      <p:sp>
        <p:nvSpPr>
          <p:cNvPr id="30728" name="Text Box 11">
            <a:extLst>
              <a:ext uri="{FF2B5EF4-FFF2-40B4-BE49-F238E27FC236}">
                <a16:creationId xmlns:a16="http://schemas.microsoft.com/office/drawing/2014/main" id="{4893166C-0CBC-481A-A447-029F5AA7DEC8}"/>
              </a:ext>
            </a:extLst>
          </p:cNvPr>
          <p:cNvSpPr txBox="1">
            <a:spLocks noChangeArrowheads="1"/>
          </p:cNvSpPr>
          <p:nvPr/>
        </p:nvSpPr>
        <p:spPr bwMode="auto">
          <a:xfrm>
            <a:off x="5772463" y="2441715"/>
            <a:ext cx="2057936" cy="1157589"/>
          </a:xfrm>
          <a:prstGeom prst="rect">
            <a:avLst/>
          </a:prstGeom>
          <a:solidFill>
            <a:schemeClr val="bg1"/>
          </a:solidFill>
          <a:ln w="9525">
            <a:solidFill>
              <a:schemeClr val="tx1"/>
            </a:solidFill>
            <a:miter lim="800000"/>
            <a:headEnd/>
            <a:tailEnd/>
          </a:ln>
        </p:spPr>
        <p:txBody>
          <a:bodyPr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50000"/>
              </a:spcBef>
              <a:buClrTx/>
              <a:buSzTx/>
              <a:buFontTx/>
              <a:buNone/>
            </a:pPr>
            <a:r>
              <a:rPr lang="en-US" altLang="en-US" sz="1200">
                <a:latin typeface="Times New Roman" panose="02020603050405020304" pitchFamily="18" charset="0"/>
                <a:cs typeface="Times New Roman" panose="02020603050405020304" pitchFamily="18" charset="0"/>
              </a:rPr>
              <a:t>Develop Budget Based Upon Prioritized Expenditures that Support the Strategies/Actions/Tasks Described in the Goals</a:t>
            </a:r>
          </a:p>
        </p:txBody>
      </p:sp>
      <p:sp>
        <p:nvSpPr>
          <p:cNvPr id="30729" name="Right Arrow 17">
            <a:extLst>
              <a:ext uri="{FF2B5EF4-FFF2-40B4-BE49-F238E27FC236}">
                <a16:creationId xmlns:a16="http://schemas.microsoft.com/office/drawing/2014/main" id="{87415012-90F0-4DA9-9E3D-8EE4BF138AE3}"/>
              </a:ext>
            </a:extLst>
          </p:cNvPr>
          <p:cNvSpPr>
            <a:spLocks noChangeArrowheads="1"/>
          </p:cNvSpPr>
          <p:nvPr/>
        </p:nvSpPr>
        <p:spPr bwMode="auto">
          <a:xfrm rot="5400000">
            <a:off x="6361976" y="3727926"/>
            <a:ext cx="524011" cy="364426"/>
          </a:xfrm>
          <a:prstGeom prst="rightArrow">
            <a:avLst>
              <a:gd name="adj1" fmla="val 50000"/>
              <a:gd name="adj2" fmla="val 49934"/>
            </a:avLst>
          </a:prstGeom>
          <a:solidFill>
            <a:schemeClr val="accent1">
              <a:alpha val="50195"/>
            </a:schemeClr>
          </a:solidFill>
          <a:ln w="0"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350"/>
          </a:p>
        </p:txBody>
      </p:sp>
      <p:sp>
        <p:nvSpPr>
          <p:cNvPr id="30730" name="Text Box 11">
            <a:extLst>
              <a:ext uri="{FF2B5EF4-FFF2-40B4-BE49-F238E27FC236}">
                <a16:creationId xmlns:a16="http://schemas.microsoft.com/office/drawing/2014/main" id="{78F09658-D837-407B-8262-DC5758F98FC6}"/>
              </a:ext>
            </a:extLst>
          </p:cNvPr>
          <p:cNvSpPr txBox="1">
            <a:spLocks noChangeArrowheads="1"/>
          </p:cNvSpPr>
          <p:nvPr/>
        </p:nvSpPr>
        <p:spPr bwMode="auto">
          <a:xfrm>
            <a:off x="1599426" y="4288855"/>
            <a:ext cx="2081755" cy="795545"/>
          </a:xfrm>
          <a:prstGeom prst="rect">
            <a:avLst/>
          </a:prstGeom>
          <a:solidFill>
            <a:schemeClr val="bg1"/>
          </a:solidFill>
          <a:ln w="9525">
            <a:solidFill>
              <a:schemeClr val="tx1"/>
            </a:solidFill>
            <a:miter lim="800000"/>
            <a:headEnd/>
            <a:tailEnd/>
          </a:ln>
        </p:spPr>
        <p:txBody>
          <a:bodyPr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50000"/>
              </a:spcBef>
              <a:buClrTx/>
              <a:buSzTx/>
              <a:buFontTx/>
              <a:buNone/>
            </a:pPr>
            <a:r>
              <a:rPr lang="en-US" altLang="en-US" sz="1200">
                <a:latin typeface="Times New Roman" panose="02020603050405020304" pitchFamily="18" charset="0"/>
                <a:cs typeface="Times New Roman" panose="02020603050405020304" pitchFamily="18" charset="0"/>
              </a:rPr>
              <a:t>Monitor Implementation</a:t>
            </a:r>
          </a:p>
        </p:txBody>
      </p:sp>
      <p:sp>
        <p:nvSpPr>
          <p:cNvPr id="30731" name="Right Arrow 19">
            <a:extLst>
              <a:ext uri="{FF2B5EF4-FFF2-40B4-BE49-F238E27FC236}">
                <a16:creationId xmlns:a16="http://schemas.microsoft.com/office/drawing/2014/main" id="{16ED73AD-9FC0-4172-B092-9012BBAD9F3E}"/>
              </a:ext>
            </a:extLst>
          </p:cNvPr>
          <p:cNvSpPr>
            <a:spLocks noChangeArrowheads="1"/>
          </p:cNvSpPr>
          <p:nvPr/>
        </p:nvSpPr>
        <p:spPr bwMode="auto">
          <a:xfrm rot="-5400000">
            <a:off x="2070442" y="3679693"/>
            <a:ext cx="620477" cy="364426"/>
          </a:xfrm>
          <a:prstGeom prst="rightArrow">
            <a:avLst>
              <a:gd name="adj1" fmla="val 50000"/>
              <a:gd name="adj2" fmla="val 49920"/>
            </a:avLst>
          </a:prstGeom>
          <a:solidFill>
            <a:schemeClr val="accent1">
              <a:alpha val="50195"/>
            </a:schemeClr>
          </a:solidFill>
          <a:ln w="0"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350"/>
          </a:p>
        </p:txBody>
      </p:sp>
      <p:sp>
        <p:nvSpPr>
          <p:cNvPr id="30732" name="TextBox 1">
            <a:extLst>
              <a:ext uri="{FF2B5EF4-FFF2-40B4-BE49-F238E27FC236}">
                <a16:creationId xmlns:a16="http://schemas.microsoft.com/office/drawing/2014/main" id="{939A2825-5BB6-40C5-A3B2-F4498F45434E}"/>
              </a:ext>
            </a:extLst>
          </p:cNvPr>
          <p:cNvSpPr txBox="1">
            <a:spLocks noChangeArrowheads="1"/>
          </p:cNvSpPr>
          <p:nvPr/>
        </p:nvSpPr>
        <p:spPr bwMode="auto">
          <a:xfrm>
            <a:off x="4800660" y="4279328"/>
            <a:ext cx="3029739" cy="1200329"/>
          </a:xfrm>
          <a:prstGeom prst="rect">
            <a:avLst/>
          </a:prstGeom>
          <a:solidFill>
            <a:schemeClr val="bg1"/>
          </a:solidFill>
          <a:ln w="9525">
            <a:solidFill>
              <a:schemeClr val="tx1"/>
            </a:solidFill>
            <a:miter lim="800000"/>
            <a:headEnd/>
            <a:tailEnd/>
          </a:ln>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50000"/>
              </a:spcBef>
              <a:buClrTx/>
              <a:buSzTx/>
              <a:buFontTx/>
              <a:buNone/>
            </a:pPr>
            <a:endParaRPr lang="en-US" altLang="en-US" sz="1200">
              <a:latin typeface="Times New Roman" panose="02020603050405020304" pitchFamily="18" charset="0"/>
              <a:cs typeface="Times New Roman" panose="02020603050405020304" pitchFamily="18" charset="0"/>
            </a:endParaRPr>
          </a:p>
          <a:p>
            <a:pPr algn="ctr" eaLnBrk="1" hangingPunct="1">
              <a:spcBef>
                <a:spcPct val="50000"/>
              </a:spcBef>
              <a:buClrTx/>
              <a:buSzTx/>
              <a:buFontTx/>
              <a:buNone/>
            </a:pPr>
            <a:r>
              <a:rPr lang="en-US" altLang="en-US" sz="1200">
                <a:latin typeface="Times New Roman" panose="02020603050405020304" pitchFamily="18" charset="0"/>
                <a:cs typeface="Times New Roman" panose="02020603050405020304" pitchFamily="18" charset="0"/>
              </a:rPr>
              <a:t>Identify Proposed Expenditures in the SPSA and Ensure they are Aligned with the Strategies/Actions/Tasks in the Goals </a:t>
            </a:r>
          </a:p>
          <a:p>
            <a:pPr algn="ctr" eaLnBrk="1" hangingPunct="1">
              <a:spcBef>
                <a:spcPct val="50000"/>
              </a:spcBef>
              <a:buClrTx/>
              <a:buSzTx/>
              <a:buFontTx/>
              <a:buNone/>
            </a:pPr>
            <a:endParaRPr lang="en-US" altLang="en-US" sz="1200">
              <a:latin typeface="Times New Roman" panose="02020603050405020304" pitchFamily="18" charset="0"/>
              <a:cs typeface="Times New Roman" panose="02020603050405020304" pitchFamily="18" charset="0"/>
            </a:endParaRPr>
          </a:p>
        </p:txBody>
      </p:sp>
      <p:sp>
        <p:nvSpPr>
          <p:cNvPr id="30733" name="Right Arrow 17">
            <a:extLst>
              <a:ext uri="{FF2B5EF4-FFF2-40B4-BE49-F238E27FC236}">
                <a16:creationId xmlns:a16="http://schemas.microsoft.com/office/drawing/2014/main" id="{14274155-A340-4205-8B5F-A545C0A40EE0}"/>
              </a:ext>
            </a:extLst>
          </p:cNvPr>
          <p:cNvSpPr>
            <a:spLocks noChangeArrowheads="1"/>
          </p:cNvSpPr>
          <p:nvPr/>
        </p:nvSpPr>
        <p:spPr bwMode="auto">
          <a:xfrm rot="10800000">
            <a:off x="3843148" y="4411523"/>
            <a:ext cx="728852" cy="364426"/>
          </a:xfrm>
          <a:prstGeom prst="rightArrow">
            <a:avLst>
              <a:gd name="adj1" fmla="val 50000"/>
              <a:gd name="adj2" fmla="val 49944"/>
            </a:avLst>
          </a:prstGeom>
          <a:solidFill>
            <a:schemeClr val="accent1">
              <a:alpha val="50195"/>
            </a:schemeClr>
          </a:solidFill>
          <a:ln w="0"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350"/>
          </a:p>
        </p:txBody>
      </p:sp>
      <p:sp>
        <p:nvSpPr>
          <p:cNvPr id="2" name="Footer Placeholder 1">
            <a:extLst>
              <a:ext uri="{FF2B5EF4-FFF2-40B4-BE49-F238E27FC236}">
                <a16:creationId xmlns:a16="http://schemas.microsoft.com/office/drawing/2014/main" id="{6FA51DB2-A54D-4820-B12E-B8EB557D49D2}"/>
              </a:ext>
            </a:extLst>
          </p:cNvPr>
          <p:cNvSpPr>
            <a:spLocks noGrp="1"/>
          </p:cNvSpPr>
          <p:nvPr>
            <p:ph type="ftr" sz="quarter" idx="11"/>
          </p:nvPr>
        </p:nvSpPr>
        <p:spPr/>
        <p:txBody>
          <a:bodyPr/>
          <a:lstStyle/>
          <a:p>
            <a:r>
              <a:rPr lang="en-US"/>
              <a:t>Office of the Chief of Special Education, Equity and Access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sz="3601" dirty="0">
                <a:solidFill>
                  <a:schemeClr val="tx1"/>
                </a:solidFill>
                <a:latin typeface="Times New Roman" panose="02020603050405020304" pitchFamily="18" charset="0"/>
              </a:rPr>
              <a:t>Title I Annual Meeting</a:t>
            </a:r>
            <a:br>
              <a:rPr lang="en-US" altLang="en-US" sz="3601" dirty="0">
                <a:solidFill>
                  <a:schemeClr val="tx1"/>
                </a:solidFill>
                <a:latin typeface="Times New Roman" panose="02020603050405020304" pitchFamily="18" charset="0"/>
              </a:rPr>
            </a:br>
            <a:r>
              <a:rPr lang="es-CO" sz="3200" i="1" dirty="0">
                <a:solidFill>
                  <a:schemeClr val="tx1"/>
                </a:solidFill>
                <a:latin typeface="Times New Roman" panose="02020603050405020304" pitchFamily="18" charset="0"/>
              </a:rPr>
              <a:t>Reunión Anual de Título I</a:t>
            </a:r>
            <a:endParaRPr lang="en-US" sz="3200" i="1" dirty="0">
              <a:solidFill>
                <a:schemeClr val="tx1"/>
              </a:solidFill>
            </a:endParaRPr>
          </a:p>
        </p:txBody>
      </p:sp>
      <p:sp>
        <p:nvSpPr>
          <p:cNvPr id="3" name="Subtitle 2"/>
          <p:cNvSpPr>
            <a:spLocks noGrp="1"/>
          </p:cNvSpPr>
          <p:nvPr>
            <p:ph type="subTitle" idx="1"/>
          </p:nvPr>
        </p:nvSpPr>
        <p:spPr/>
        <p:txBody>
          <a:bodyPr>
            <a:normAutofit fontScale="92500" lnSpcReduction="10000"/>
          </a:bodyPr>
          <a:lstStyle/>
          <a:p>
            <a:r>
              <a:rPr lang="en-US" altLang="en-US" dirty="0">
                <a:latin typeface="Times New Roman" panose="02020603050405020304" pitchFamily="18" charset="0"/>
              </a:rPr>
              <a:t>2020-2021 Title I Program Overview </a:t>
            </a:r>
            <a:br>
              <a:rPr lang="en-US" altLang="en-US" dirty="0">
                <a:latin typeface="Times New Roman" panose="02020603050405020304" pitchFamily="18" charset="0"/>
              </a:rPr>
            </a:br>
            <a:r>
              <a:rPr lang="en-US" altLang="en-US" dirty="0">
                <a:latin typeface="Times New Roman" panose="02020603050405020304" pitchFamily="18" charset="0"/>
              </a:rPr>
              <a:t>for Schoolwide Program (SWP) Schools</a:t>
            </a:r>
          </a:p>
          <a:p>
            <a:r>
              <a:rPr lang="es-CO" dirty="0">
                <a:solidFill>
                  <a:srgbClr val="0070C0"/>
                </a:solidFill>
                <a:latin typeface="Times New Roman" panose="02020603050405020304" pitchFamily="18" charset="0"/>
              </a:rPr>
              <a:t>Repaso General del Programa Título I 2020-2021 para Escuelas bajo el Programa para Toda la Escuela</a:t>
            </a:r>
          </a:p>
          <a:p>
            <a:endParaRPr lang="en-US" dirty="0"/>
          </a:p>
        </p:txBody>
      </p:sp>
      <p:sp>
        <p:nvSpPr>
          <p:cNvPr id="5" name="Footer Placeholder 4">
            <a:extLst>
              <a:ext uri="{FF2B5EF4-FFF2-40B4-BE49-F238E27FC236}">
                <a16:creationId xmlns:a16="http://schemas.microsoft.com/office/drawing/2014/main" id="{B4F65246-91AE-4ED3-9C10-952DD47AD967}"/>
              </a:ext>
            </a:extLst>
          </p:cNvPr>
          <p:cNvSpPr>
            <a:spLocks noGrp="1"/>
          </p:cNvSpPr>
          <p:nvPr>
            <p:ph type="ftr" sz="quarter" idx="11"/>
          </p:nvPr>
        </p:nvSpPr>
        <p:spPr/>
        <p:txBody>
          <a:bodyPr/>
          <a:lstStyle/>
          <a:p>
            <a:r>
              <a:rPr lang="en-US" dirty="0"/>
              <a:t>Office of the Chief of Special Education, Equity and Access</a:t>
            </a:r>
          </a:p>
        </p:txBody>
      </p:sp>
      <p:sp>
        <p:nvSpPr>
          <p:cNvPr id="6" name="Slide Number Placeholder 5">
            <a:extLst>
              <a:ext uri="{FF2B5EF4-FFF2-40B4-BE49-F238E27FC236}">
                <a16:creationId xmlns:a16="http://schemas.microsoft.com/office/drawing/2014/main" id="{2ACB6301-C64C-4213-B348-BAB53AC1DB88}"/>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296FFD7-7035-42C5-A25F-BBCE8959472F}"/>
              </a:ext>
            </a:extLst>
          </p:cNvPr>
          <p:cNvSpPr>
            <a:spLocks noGrp="1"/>
          </p:cNvSpPr>
          <p:nvPr>
            <p:ph type="title"/>
          </p:nvPr>
        </p:nvSpPr>
        <p:spPr>
          <a:xfrm>
            <a:off x="488061" y="796374"/>
            <a:ext cx="8052624" cy="880027"/>
          </a:xfrm>
        </p:spPr>
        <p:txBody>
          <a:bodyPr vert="horz" lIns="91440" tIns="45720" rIns="91440" bIns="45720" rtlCol="0" anchor="ctr">
            <a:noAutofit/>
          </a:bodyPr>
          <a:lstStyle/>
          <a:p>
            <a:pPr>
              <a:lnSpc>
                <a:spcPct val="90000"/>
              </a:lnSpc>
              <a:buClrTx/>
              <a:buSzTx/>
            </a:pPr>
            <a:r>
              <a:rPr lang="en-US" altLang="en-US" sz="2800" dirty="0">
                <a:solidFill>
                  <a:srgbClr val="FFFFFF"/>
                </a:solidFill>
              </a:rPr>
              <a:t>2020-2021 School’s Title I Allocation and Expenditures/</a:t>
            </a:r>
            <a:br>
              <a:rPr lang="en-US" altLang="en-US" sz="2800" dirty="0">
                <a:solidFill>
                  <a:srgbClr val="FFFFFF"/>
                </a:solidFill>
              </a:rPr>
            </a:br>
            <a:r>
              <a:rPr lang="es-CO" sz="2800" i="1" dirty="0">
                <a:solidFill>
                  <a:srgbClr val="FFFFFF"/>
                </a:solidFill>
              </a:rPr>
              <a:t>Adjudicaciones y Gastos Escolares Título I para el Año Escolar 2020-2021</a:t>
            </a:r>
            <a:endParaRPr lang="en-US" altLang="en-US" sz="2800" i="1" dirty="0">
              <a:solidFill>
                <a:srgbClr val="FFFFFF"/>
              </a:solidFill>
            </a:endParaRPr>
          </a:p>
        </p:txBody>
      </p:sp>
      <p:sp>
        <p:nvSpPr>
          <p:cNvPr id="80" name="Rectangle 79">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2" name="Rectangle 81">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31078926-64DE-4C65-9F80-DB5918A9A743}"/>
              </a:ext>
            </a:extLst>
          </p:cNvPr>
          <p:cNvSpPr>
            <a:spLocks noGrp="1"/>
          </p:cNvSpPr>
          <p:nvPr>
            <p:ph idx="1"/>
          </p:nvPr>
        </p:nvSpPr>
        <p:spPr>
          <a:xfrm>
            <a:off x="971550" y="2612256"/>
            <a:ext cx="7200897" cy="3263612"/>
          </a:xfrm>
        </p:spPr>
        <p:txBody>
          <a:bodyPr vert="horz" lIns="91440" tIns="45720" rIns="91440" bIns="45720" rtlCol="0" anchor="t">
            <a:normAutofit/>
          </a:bodyPr>
          <a:lstStyle/>
          <a:p>
            <a:pPr>
              <a:defRPr/>
            </a:pPr>
            <a:endParaRPr lang="en-US" i="1" dirty="0"/>
          </a:p>
          <a:p>
            <a:pPr marL="0" indent="0">
              <a:buNone/>
              <a:defRPr/>
            </a:pPr>
            <a:r>
              <a:rPr lang="en-US" sz="4000" i="1" dirty="0">
                <a:solidFill>
                  <a:srgbClr val="FF0000"/>
                </a:solidFill>
              </a:rPr>
              <a:t>List and discuss school’s 2020-2021 Title I Budget [7S046] here, explaining how the money supports goals for students</a:t>
            </a:r>
          </a:p>
          <a:p>
            <a:pPr marL="431121" indent="-431121">
              <a:defRPr/>
            </a:pPr>
            <a:endParaRPr lang="en-US" dirty="0"/>
          </a:p>
        </p:txBody>
      </p:sp>
      <p:sp>
        <p:nvSpPr>
          <p:cNvPr id="2" name="Footer Placeholder 1">
            <a:extLst>
              <a:ext uri="{FF2B5EF4-FFF2-40B4-BE49-F238E27FC236}">
                <a16:creationId xmlns:a16="http://schemas.microsoft.com/office/drawing/2014/main" id="{E34C047C-1B63-496B-A277-FD0A4BA63761}"/>
              </a:ext>
            </a:extLst>
          </p:cNvPr>
          <p:cNvSpPr>
            <a:spLocks noGrp="1"/>
          </p:cNvSpPr>
          <p:nvPr>
            <p:ph type="ftr" sz="quarter" idx="11"/>
          </p:nvPr>
        </p:nvSpPr>
        <p:spPr>
          <a:xfrm>
            <a:off x="971550" y="5969000"/>
            <a:ext cx="5479425" cy="279400"/>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Office of the Chief of Special Education, Equity and Access</a:t>
            </a:r>
          </a:p>
        </p:txBody>
      </p:sp>
      <p:sp>
        <p:nvSpPr>
          <p:cNvPr id="31749" name="Slide Number Placeholder 1">
            <a:extLst>
              <a:ext uri="{FF2B5EF4-FFF2-40B4-BE49-F238E27FC236}">
                <a16:creationId xmlns:a16="http://schemas.microsoft.com/office/drawing/2014/main" id="{02A16D72-5006-411E-B9E1-3CE489E233BA}"/>
              </a:ext>
            </a:extLst>
          </p:cNvPr>
          <p:cNvSpPr>
            <a:spLocks noGrp="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lr>
                <a:schemeClr val="hlink"/>
              </a:buClr>
              <a:buSzPct val="70000"/>
              <a:buFont typeface="Wingdings" panose="05000000000000000000" pitchFamily="2" charset="2"/>
              <a:buChar char="n"/>
              <a:defRPr sz="2401">
                <a:solidFill>
                  <a:schemeClr val="tx1"/>
                </a:solidFill>
                <a:latin typeface="Garamond" panose="02020404030301010803" pitchFamily="18" charset="0"/>
              </a:defRPr>
            </a:lvl1pPr>
            <a:lvl2pPr marL="557361" indent="-214370">
              <a:spcBef>
                <a:spcPct val="20000"/>
              </a:spcBef>
              <a:buClr>
                <a:schemeClr val="accent2"/>
              </a:buClr>
              <a:buSzPct val="70000"/>
              <a:buFont typeface="Wingdings" panose="05000000000000000000" pitchFamily="2" charset="2"/>
              <a:buChar char="n"/>
              <a:defRPr sz="2101">
                <a:solidFill>
                  <a:schemeClr val="tx1"/>
                </a:solidFill>
                <a:latin typeface="Garamond" panose="02020404030301010803" pitchFamily="18" charset="0"/>
              </a:defRPr>
            </a:lvl2pPr>
            <a:lvl3pPr marL="857479" indent="-171496">
              <a:spcBef>
                <a:spcPct val="20000"/>
              </a:spcBef>
              <a:buClr>
                <a:schemeClr val="tx2"/>
              </a:buClr>
              <a:buSzPct val="70000"/>
              <a:buFont typeface="Wingdings" panose="05000000000000000000" pitchFamily="2" charset="2"/>
              <a:buChar char="n"/>
              <a:defRPr sz="1800">
                <a:solidFill>
                  <a:schemeClr val="tx1"/>
                </a:solidFill>
                <a:latin typeface="Garamond" panose="02020404030301010803" pitchFamily="18" charset="0"/>
              </a:defRPr>
            </a:lvl3pPr>
            <a:lvl4pPr marL="1200470" indent="-171496">
              <a:spcBef>
                <a:spcPct val="20000"/>
              </a:spcBef>
              <a:buClr>
                <a:schemeClr val="accent2"/>
              </a:buClr>
              <a:buSzPct val="70000"/>
              <a:buFont typeface="Wingdings" panose="05000000000000000000" pitchFamily="2" charset="2"/>
              <a:buChar char="n"/>
              <a:defRPr sz="1500">
                <a:solidFill>
                  <a:schemeClr val="tx1"/>
                </a:solidFill>
                <a:latin typeface="Garamond" panose="02020404030301010803" pitchFamily="18" charset="0"/>
              </a:defRPr>
            </a:lvl4pPr>
            <a:lvl5pPr marL="1543461" indent="-171496">
              <a:spcBef>
                <a:spcPct val="20000"/>
              </a:spcBef>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5pPr>
            <a:lvl6pPr marL="1886453"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6pPr>
            <a:lvl7pPr marL="2229444"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7pPr>
            <a:lvl8pPr marL="2572436"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8pPr>
            <a:lvl9pPr marL="2915427"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9pPr>
          </a:lstStyle>
          <a:p>
            <a:pPr>
              <a:spcBef>
                <a:spcPct val="0"/>
              </a:spcBef>
              <a:spcAft>
                <a:spcPts val="600"/>
              </a:spcAft>
              <a:buClrTx/>
              <a:buSzTx/>
              <a:buFontTx/>
              <a:buNone/>
            </a:pPr>
            <a:fld id="{4375B378-36EE-45D3-9378-4BFA43EB60DA}" type="slidenum">
              <a:rPr lang="en-US" altLang="en-US" sz="1000" b="0" i="0" kern="1200" dirty="0">
                <a:solidFill>
                  <a:schemeClr val="tx1"/>
                </a:solidFill>
                <a:effectLst/>
                <a:latin typeface="+mn-lt"/>
                <a:ea typeface="+mn-ea"/>
                <a:cs typeface="+mn-cs"/>
              </a:rPr>
              <a:pPr>
                <a:spcBef>
                  <a:spcPct val="0"/>
                </a:spcBef>
                <a:spcAft>
                  <a:spcPts val="600"/>
                </a:spcAft>
                <a:buClrTx/>
                <a:buSzTx/>
                <a:buFontTx/>
                <a:buNone/>
              </a:pPr>
              <a:t>20</a:t>
            </a:fld>
            <a:endParaRPr lang="en-US" altLang="en-US" sz="1000" b="0" i="0" kern="1200" dirty="0">
              <a:solidFill>
                <a:schemeClr val="tx1"/>
              </a:solidFill>
              <a:effectLst/>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5" name="Group 5">
            <a:extLst>
              <a:ext uri="{FF2B5EF4-FFF2-40B4-BE49-F238E27FC236}">
                <a16:creationId xmlns:a16="http://schemas.microsoft.com/office/drawing/2014/main" id="{B2BED220-7979-4079-893F-982363A5DC88}"/>
              </a:ext>
            </a:extLst>
          </p:cNvPr>
          <p:cNvGrpSpPr>
            <a:grpSpLocks/>
          </p:cNvGrpSpPr>
          <p:nvPr/>
        </p:nvGrpSpPr>
        <p:grpSpPr bwMode="auto">
          <a:xfrm>
            <a:off x="3200043" y="928037"/>
            <a:ext cx="2858244" cy="4973345"/>
            <a:chOff x="2112" y="1104"/>
            <a:chExt cx="1500" cy="2592"/>
          </a:xfrm>
        </p:grpSpPr>
        <p:pic>
          <p:nvPicPr>
            <p:cNvPr id="33797" name="Picture 6" descr="brochurecover2lr">
              <a:extLst>
                <a:ext uri="{FF2B5EF4-FFF2-40B4-BE49-F238E27FC236}">
                  <a16:creationId xmlns:a16="http://schemas.microsoft.com/office/drawing/2014/main" id="{1316A906-CB04-4CBE-80EB-260F0861E5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5555" b="14444"/>
            <a:stretch>
              <a:fillRect/>
            </a:stretch>
          </p:blipFill>
          <p:spPr bwMode="auto">
            <a:xfrm>
              <a:off x="2112" y="1104"/>
              <a:ext cx="1500" cy="25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3798" name="Rectangle 7">
              <a:extLst>
                <a:ext uri="{FF2B5EF4-FFF2-40B4-BE49-F238E27FC236}">
                  <a16:creationId xmlns:a16="http://schemas.microsoft.com/office/drawing/2014/main" id="{CD3F6764-E164-4BE8-8450-5450DE229976}"/>
                </a:ext>
              </a:extLst>
            </p:cNvPr>
            <p:cNvSpPr>
              <a:spLocks noChangeArrowheads="1"/>
            </p:cNvSpPr>
            <p:nvPr/>
          </p:nvSpPr>
          <p:spPr bwMode="auto">
            <a:xfrm>
              <a:off x="2112" y="1523"/>
              <a:ext cx="1488" cy="1740"/>
            </a:xfrm>
            <a:prstGeom prst="rect">
              <a:avLst/>
            </a:prstGeom>
            <a:solidFill>
              <a:srgbClr val="FFFFFF"/>
            </a:solidFill>
            <a:ln w="9525">
              <a:solidFill>
                <a:schemeClr val="tx1"/>
              </a:solidFill>
              <a:miter lim="800000"/>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600" i="1" dirty="0">
                <a:latin typeface="Arial" panose="020B0604020202020204" pitchFamily="34" charset="0"/>
              </a:endParaRPr>
            </a:p>
            <a:p>
              <a:pPr algn="ctr">
                <a:spcBef>
                  <a:spcPct val="0"/>
                </a:spcBef>
                <a:buClrTx/>
                <a:buSzTx/>
                <a:buFontTx/>
                <a:buNone/>
              </a:pPr>
              <a:r>
                <a:rPr lang="es-MX" altLang="en-US" sz="1800" i="1" dirty="0" err="1">
                  <a:latin typeface="Arial" panose="020B0604020202020204" pitchFamily="34" charset="0"/>
                </a:rPr>
                <a:t>Title</a:t>
              </a:r>
              <a:r>
                <a:rPr lang="es-MX" altLang="en-US" sz="1800" i="1" dirty="0">
                  <a:latin typeface="Arial" panose="020B0604020202020204" pitchFamily="34" charset="0"/>
                </a:rPr>
                <a:t> I SWP</a:t>
              </a:r>
            </a:p>
            <a:p>
              <a:pPr algn="ctr">
                <a:spcBef>
                  <a:spcPct val="0"/>
                </a:spcBef>
                <a:buClrTx/>
                <a:buSzTx/>
                <a:buFontTx/>
                <a:buNone/>
              </a:pPr>
              <a:r>
                <a:rPr lang="es-MX" altLang="en-US" sz="1800" i="1" dirty="0">
                  <a:latin typeface="Arial" panose="020B0604020202020204" pitchFamily="34" charset="0"/>
                </a:rPr>
                <a:t> and</a:t>
              </a:r>
              <a:br>
                <a:rPr lang="es-MX" altLang="en-US" sz="1800" i="1" dirty="0">
                  <a:latin typeface="Arial" panose="020B0604020202020204" pitchFamily="34" charset="0"/>
                </a:rPr>
              </a:br>
              <a:r>
                <a:rPr lang="es-MX" altLang="en-US" sz="1800" i="1" dirty="0">
                  <a:latin typeface="Arial" panose="020B0604020202020204" pitchFamily="34" charset="0"/>
                </a:rPr>
                <a:t>Parent</a:t>
              </a:r>
            </a:p>
            <a:p>
              <a:pPr algn="ctr">
                <a:spcBef>
                  <a:spcPct val="0"/>
                </a:spcBef>
                <a:buClrTx/>
                <a:buSzTx/>
                <a:buFontTx/>
                <a:buNone/>
              </a:pPr>
              <a:r>
                <a:rPr lang="es-MX" altLang="en-US" sz="1800" i="1" dirty="0">
                  <a:latin typeface="Arial" panose="020B0604020202020204" pitchFamily="34" charset="0"/>
                </a:rPr>
                <a:t>And </a:t>
              </a:r>
              <a:r>
                <a:rPr lang="es-MX" altLang="en-US" sz="1800" i="1" dirty="0" err="1">
                  <a:latin typeface="Arial" panose="020B0604020202020204" pitchFamily="34" charset="0"/>
                </a:rPr>
                <a:t>Family</a:t>
              </a:r>
              <a:r>
                <a:rPr lang="es-MX" altLang="en-US" sz="1800" i="1" dirty="0">
                  <a:latin typeface="Arial" panose="020B0604020202020204" pitchFamily="34" charset="0"/>
                </a:rPr>
                <a:t> </a:t>
              </a:r>
              <a:r>
                <a:rPr lang="es-MX" altLang="en-US" sz="1800" i="1" dirty="0" err="1">
                  <a:latin typeface="Arial" panose="020B0604020202020204" pitchFamily="34" charset="0"/>
                </a:rPr>
                <a:t>Engagement</a:t>
              </a:r>
              <a:endParaRPr lang="es-MX" altLang="en-US" sz="1800" i="1" dirty="0">
                <a:latin typeface="Arial" panose="020B0604020202020204" pitchFamily="34" charset="0"/>
              </a:endParaRPr>
            </a:p>
            <a:p>
              <a:pPr algn="ctr">
                <a:spcBef>
                  <a:spcPct val="0"/>
                </a:spcBef>
                <a:buClrTx/>
                <a:buSzTx/>
                <a:buFontTx/>
                <a:buNone/>
              </a:pPr>
              <a:endParaRPr lang="es-CO" sz="1800" i="1" dirty="0">
                <a:latin typeface="Arial" panose="020B0604020202020204" pitchFamily="34" charset="0"/>
              </a:endParaRPr>
            </a:p>
            <a:p>
              <a:pPr algn="ctr">
                <a:spcBef>
                  <a:spcPct val="0"/>
                </a:spcBef>
                <a:buClrTx/>
                <a:buSzTx/>
                <a:buFontTx/>
                <a:buNone/>
              </a:pPr>
              <a:r>
                <a:rPr lang="es-CO" sz="1800" i="1" dirty="0">
                  <a:latin typeface="Arial" panose="020B0604020202020204" pitchFamily="34" charset="0"/>
                </a:rPr>
                <a:t>Programa T</a:t>
              </a:r>
              <a:r>
                <a:rPr lang="es-ES" sz="1800" i="1" dirty="0" err="1">
                  <a:latin typeface="Arial" panose="020B0604020202020204" pitchFamily="34" charset="0"/>
                </a:rPr>
                <a:t>ítulo</a:t>
              </a:r>
              <a:r>
                <a:rPr lang="es-ES" sz="1800" i="1" dirty="0">
                  <a:latin typeface="Arial" panose="020B0604020202020204" pitchFamily="34" charset="0"/>
                </a:rPr>
                <a:t> I Aplicable a Toda la Escuela</a:t>
              </a:r>
              <a:endParaRPr lang="es-CO" sz="1800" i="1" dirty="0">
                <a:latin typeface="Arial" panose="020B0604020202020204" pitchFamily="34" charset="0"/>
              </a:endParaRPr>
            </a:p>
            <a:p>
              <a:pPr algn="ctr">
                <a:spcBef>
                  <a:spcPct val="0"/>
                </a:spcBef>
                <a:buClrTx/>
                <a:buSzTx/>
                <a:buFontTx/>
                <a:buNone/>
              </a:pPr>
              <a:r>
                <a:rPr lang="es-CO" sz="1800" i="1" dirty="0">
                  <a:latin typeface="Arial" panose="020B0604020202020204" pitchFamily="34" charset="0"/>
                </a:rPr>
                <a:t> y</a:t>
              </a:r>
              <a:br>
                <a:rPr lang="es-CO" sz="1800" i="1" dirty="0">
                  <a:latin typeface="Arial" panose="020B0604020202020204" pitchFamily="34" charset="0"/>
                </a:rPr>
              </a:br>
              <a:r>
                <a:rPr lang="es-CO" sz="1800" i="1" dirty="0">
                  <a:latin typeface="Arial" panose="020B0604020202020204" pitchFamily="34" charset="0"/>
                </a:rPr>
                <a:t>la Involucración de los padres y las familias</a:t>
              </a:r>
            </a:p>
            <a:p>
              <a:pPr algn="ctr">
                <a:spcBef>
                  <a:spcPct val="0"/>
                </a:spcBef>
                <a:buClrTx/>
                <a:buSzTx/>
                <a:buFontTx/>
                <a:buNone/>
              </a:pPr>
              <a:endParaRPr lang="en-US" altLang="en-US" sz="2626" dirty="0">
                <a:latin typeface="Arial" panose="020B0604020202020204" pitchFamily="34" charset="0"/>
              </a:endParaRPr>
            </a:p>
          </p:txBody>
        </p:sp>
      </p:grpSp>
      <p:sp>
        <p:nvSpPr>
          <p:cNvPr id="33796" name="Slide Number Placeholder 1">
            <a:extLst>
              <a:ext uri="{FF2B5EF4-FFF2-40B4-BE49-F238E27FC236}">
                <a16:creationId xmlns:a16="http://schemas.microsoft.com/office/drawing/2014/main" id="{96ED5F62-A40A-42CC-9FA8-0466E5A84AF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fld id="{D31862C1-163F-4B33-A818-590B2DBE776C}" type="slidenum">
              <a:rPr lang="en-US" altLang="en-US" b="0">
                <a:latin typeface="Arial" panose="020B0604020202020204" pitchFamily="34" charset="0"/>
              </a:rPr>
              <a:pPr/>
              <a:t>21</a:t>
            </a:fld>
            <a:endParaRPr lang="en-US" altLang="en-US" b="0">
              <a:latin typeface="Arial" panose="020B0604020202020204" pitchFamily="34" charset="0"/>
            </a:endParaRPr>
          </a:p>
        </p:txBody>
      </p:sp>
      <p:sp>
        <p:nvSpPr>
          <p:cNvPr id="2" name="Footer Placeholder 1">
            <a:extLst>
              <a:ext uri="{FF2B5EF4-FFF2-40B4-BE49-F238E27FC236}">
                <a16:creationId xmlns:a16="http://schemas.microsoft.com/office/drawing/2014/main" id="{371466EB-E798-4524-B858-790CBEBF5DF5}"/>
              </a:ext>
            </a:extLst>
          </p:cNvPr>
          <p:cNvSpPr>
            <a:spLocks noGrp="1"/>
          </p:cNvSpPr>
          <p:nvPr>
            <p:ph type="ftr" sz="quarter" idx="11"/>
          </p:nvPr>
        </p:nvSpPr>
        <p:spPr/>
        <p:txBody>
          <a:bodyPr/>
          <a:lstStyle/>
          <a:p>
            <a:r>
              <a:rPr lang="en-US"/>
              <a:t>Office of the Chief of Special Education, Equity and Access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9" name="Rectangle 2">
            <a:extLst>
              <a:ext uri="{FF2B5EF4-FFF2-40B4-BE49-F238E27FC236}">
                <a16:creationId xmlns:a16="http://schemas.microsoft.com/office/drawing/2014/main" id="{C0B2FCC9-2045-4509-B0F6-48A1606928D8}"/>
              </a:ext>
            </a:extLst>
          </p:cNvPr>
          <p:cNvSpPr>
            <a:spLocks noGrp="1" noRot="1" noChangeArrowheads="1"/>
          </p:cNvSpPr>
          <p:nvPr>
            <p:ph type="title"/>
          </p:nvPr>
        </p:nvSpPr>
        <p:spPr>
          <a:xfrm>
            <a:off x="363473" y="726100"/>
            <a:ext cx="8292465"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ltLang="en-US" sz="2800" dirty="0">
                <a:solidFill>
                  <a:srgbClr val="FFFFFF"/>
                </a:solidFill>
                <a:latin typeface="Times New Roman" panose="02020603050405020304" pitchFamily="18" charset="0"/>
                <a:cs typeface="Times New Roman" panose="02020603050405020304" pitchFamily="18" charset="0"/>
              </a:rPr>
              <a:t>What is Parent and Family Engagement?</a:t>
            </a:r>
            <a:r>
              <a:rPr lang="es-CO" sz="2800" dirty="0">
                <a:solidFill>
                  <a:srgbClr val="FFFFFF"/>
                </a:solidFill>
                <a:latin typeface="Times New Roman" panose="02020603050405020304" pitchFamily="18" charset="0"/>
                <a:cs typeface="Times New Roman" panose="02020603050405020304" pitchFamily="18" charset="0"/>
              </a:rPr>
              <a:t> </a:t>
            </a:r>
            <a:br>
              <a:rPr lang="es-CO" sz="2800" dirty="0">
                <a:solidFill>
                  <a:srgbClr val="FFFFFF"/>
                </a:solidFill>
                <a:latin typeface="Times New Roman" panose="02020603050405020304" pitchFamily="18" charset="0"/>
                <a:cs typeface="Times New Roman" panose="02020603050405020304" pitchFamily="18" charset="0"/>
              </a:rPr>
            </a:br>
            <a:r>
              <a:rPr lang="es-CO" sz="2800" i="1" dirty="0">
                <a:solidFill>
                  <a:srgbClr val="FFFFFF"/>
                </a:solidFill>
                <a:latin typeface="Times New Roman" panose="02020603050405020304" pitchFamily="18" charset="0"/>
                <a:cs typeface="Times New Roman" panose="02020603050405020304" pitchFamily="18" charset="0"/>
              </a:rPr>
              <a:t>¿Qué es la involucración de los padres y las familias?</a:t>
            </a:r>
            <a:endParaRPr lang="en-US" altLang="en-US" sz="2800" i="1" dirty="0">
              <a:solidFill>
                <a:srgbClr val="FFFFFF"/>
              </a:solidFill>
              <a:latin typeface="Times New Roman" panose="02020603050405020304" pitchFamily="18" charset="0"/>
              <a:cs typeface="Times New Roman" panose="02020603050405020304" pitchFamily="18" charset="0"/>
            </a:endParaRPr>
          </a:p>
        </p:txBody>
      </p:sp>
      <p:sp>
        <p:nvSpPr>
          <p:cNvPr id="78" name="Rectangle 77">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20" name="Rectangle 3">
            <a:extLst>
              <a:ext uri="{FF2B5EF4-FFF2-40B4-BE49-F238E27FC236}">
                <a16:creationId xmlns:a16="http://schemas.microsoft.com/office/drawing/2014/main" id="{77750BDE-5E3E-431B-B5E6-0659B40A50E4}"/>
              </a:ext>
            </a:extLst>
          </p:cNvPr>
          <p:cNvSpPr>
            <a:spLocks noGrp="1" noChangeArrowheads="1"/>
          </p:cNvSpPr>
          <p:nvPr>
            <p:ph idx="1"/>
          </p:nvPr>
        </p:nvSpPr>
        <p:spPr>
          <a:xfrm>
            <a:off x="971550" y="2612256"/>
            <a:ext cx="7200897" cy="3263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marL="0" indent="0">
              <a:buNone/>
            </a:pPr>
            <a:r>
              <a:rPr lang="en-US" altLang="en-US" b="1" dirty="0">
                <a:latin typeface="Times New Roman" panose="02020603050405020304" pitchFamily="18" charset="0"/>
                <a:cs typeface="Times New Roman" panose="02020603050405020304" pitchFamily="18" charset="0"/>
              </a:rPr>
              <a:t>Under </a:t>
            </a:r>
            <a:r>
              <a:rPr lang="en-US" altLang="en-US" b="1" i="1" dirty="0">
                <a:latin typeface="Times New Roman" panose="02020603050405020304" pitchFamily="18" charset="0"/>
                <a:cs typeface="Times New Roman" panose="02020603050405020304" pitchFamily="18" charset="0"/>
              </a:rPr>
              <a:t>ESSA</a:t>
            </a:r>
            <a:r>
              <a:rPr lang="en-US" altLang="en-US" b="1" dirty="0">
                <a:latin typeface="Times New Roman" panose="02020603050405020304" pitchFamily="18" charset="0"/>
                <a:cs typeface="Times New Roman" panose="02020603050405020304" pitchFamily="18" charset="0"/>
              </a:rPr>
              <a:t>:</a:t>
            </a:r>
          </a:p>
          <a:p>
            <a:pPr marL="0" indent="0">
              <a:buNone/>
            </a:pPr>
            <a:r>
              <a:rPr lang="en-US" altLang="en-US" dirty="0">
                <a:latin typeface="Times New Roman" panose="02020603050405020304" pitchFamily="18" charset="0"/>
                <a:cs typeface="Times New Roman" panose="02020603050405020304" pitchFamily="18" charset="0"/>
              </a:rPr>
              <a:t>The term, </a:t>
            </a:r>
            <a:r>
              <a:rPr lang="en-US" altLang="en-US" i="1" dirty="0">
                <a:latin typeface="Times New Roman" panose="02020603050405020304" pitchFamily="18" charset="0"/>
                <a:cs typeface="Times New Roman" panose="02020603050405020304" pitchFamily="18" charset="0"/>
              </a:rPr>
              <a:t>parent and family engagement</a:t>
            </a:r>
            <a:r>
              <a:rPr lang="en-US" altLang="en-US" dirty="0">
                <a:latin typeface="Times New Roman" panose="02020603050405020304" pitchFamily="18" charset="0"/>
                <a:cs typeface="Times New Roman" panose="02020603050405020304" pitchFamily="18" charset="0"/>
              </a:rPr>
              <a:t>, means the participation of parents and family members in regular, two-way and meaningful communication involving student academic learning and other school activities.  </a:t>
            </a:r>
            <a:r>
              <a:rPr lang="en-US" altLang="en-US" i="1" dirty="0">
                <a:latin typeface="Times New Roman" panose="02020603050405020304" pitchFamily="18" charset="0"/>
                <a:cs typeface="Times New Roman" panose="02020603050405020304" pitchFamily="18" charset="0"/>
              </a:rPr>
              <a:t>Title VIII, Part A, Section 8101(39)</a:t>
            </a:r>
          </a:p>
          <a:p>
            <a:pPr marL="0" indent="0">
              <a:buNone/>
            </a:pPr>
            <a:r>
              <a:rPr lang="es-CO" b="1" dirty="0">
                <a:solidFill>
                  <a:srgbClr val="0070C0"/>
                </a:solidFill>
                <a:latin typeface="Times New Roman" panose="02020603050405020304" pitchFamily="18" charset="0"/>
                <a:cs typeface="Times New Roman" panose="02020603050405020304" pitchFamily="18" charset="0"/>
              </a:rPr>
              <a:t>En virtud de ESSA:</a:t>
            </a:r>
          </a:p>
          <a:p>
            <a:pPr marL="0" indent="0">
              <a:buNone/>
            </a:pPr>
            <a:r>
              <a:rPr lang="es-CO" dirty="0">
                <a:solidFill>
                  <a:srgbClr val="0070C0"/>
                </a:solidFill>
                <a:latin typeface="Times New Roman" panose="02020603050405020304" pitchFamily="18" charset="0"/>
                <a:cs typeface="Times New Roman" panose="02020603050405020304" pitchFamily="18" charset="0"/>
              </a:rPr>
              <a:t>El término involucración de los padres y la familia se refiere a la participación de los padres y miembros de la familia de manera regular, de dos vías y por medio de una comunicación significativa que se centra en el aprendizaje académico de los estudiantes y otras actividades escolares.  </a:t>
            </a:r>
            <a:r>
              <a:rPr lang="es-CO" i="1" dirty="0">
                <a:solidFill>
                  <a:srgbClr val="0070C0"/>
                </a:solidFill>
                <a:latin typeface="Times New Roman" panose="02020603050405020304" pitchFamily="18" charset="0"/>
                <a:cs typeface="Times New Roman" panose="02020603050405020304" pitchFamily="18" charset="0"/>
              </a:rPr>
              <a:t>Título VII, Parte A, Sección 8101(39)</a:t>
            </a:r>
          </a:p>
          <a:p>
            <a:pPr marL="0" indent="0">
              <a:buNone/>
            </a:pPr>
            <a:endParaRPr lang="en-US" altLang="en-US" i="1"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D468334D-0BD0-42F8-9FCB-388ADF8D2609}"/>
              </a:ext>
            </a:extLst>
          </p:cNvPr>
          <p:cNvSpPr>
            <a:spLocks noGrp="1"/>
          </p:cNvSpPr>
          <p:nvPr>
            <p:ph type="ftr" sz="quarter" idx="11"/>
          </p:nvPr>
        </p:nvSpPr>
        <p:spPr>
          <a:xfrm>
            <a:off x="971550" y="5969000"/>
            <a:ext cx="5479425" cy="279400"/>
          </a:xfrm>
        </p:spPr>
        <p:txBody>
          <a:bodyPr>
            <a:normAutofit/>
          </a:bodyPr>
          <a:lstStyle/>
          <a:p>
            <a:pPr>
              <a:spcAft>
                <a:spcPts val="600"/>
              </a:spcAft>
            </a:pPr>
            <a:r>
              <a:rPr lang="en-US"/>
              <a:t>Office of the Chief of Special Education, Equity and Access</a:t>
            </a:r>
          </a:p>
        </p:txBody>
      </p:sp>
      <p:sp>
        <p:nvSpPr>
          <p:cNvPr id="3" name="Slide Number Placeholder 2">
            <a:extLst>
              <a:ext uri="{FF2B5EF4-FFF2-40B4-BE49-F238E27FC236}">
                <a16:creationId xmlns:a16="http://schemas.microsoft.com/office/drawing/2014/main" id="{70FD43C0-FC68-41DF-806B-72487144392B}"/>
              </a:ext>
            </a:extLst>
          </p:cNvPr>
          <p:cNvSpPr>
            <a:spLocks noGrp="1"/>
          </p:cNvSpPr>
          <p:nvPr>
            <p:ph type="sldNum" sz="quarter" idx="12"/>
          </p:nvPr>
        </p:nvSpPr>
        <p:spPr>
          <a:xfrm>
            <a:off x="7765425" y="5969000"/>
            <a:ext cx="407023" cy="279400"/>
          </a:xfrm>
        </p:spPr>
        <p:txBody>
          <a:bodyPr>
            <a:normAutofit/>
          </a:bodyPr>
          <a:lstStyle/>
          <a:p>
            <a:pPr>
              <a:spcAft>
                <a:spcPts val="600"/>
              </a:spcAft>
            </a:pPr>
            <a:fld id="{25BA54BD-C84D-46CE-8B72-31BFB26ABA43}" type="slidenum">
              <a:rPr lang="en-US" smtClean="0"/>
              <a:pPr>
                <a:spcAft>
                  <a:spcPts val="600"/>
                </a:spcAft>
              </a:pPr>
              <a:t>22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76" name="Rectangle 75">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34819" name="Rectangle 2">
            <a:extLst>
              <a:ext uri="{FF2B5EF4-FFF2-40B4-BE49-F238E27FC236}">
                <a16:creationId xmlns:a16="http://schemas.microsoft.com/office/drawing/2014/main" id="{C0B2FCC9-2045-4509-B0F6-48A1606928D8}"/>
              </a:ext>
            </a:extLst>
          </p:cNvPr>
          <p:cNvSpPr>
            <a:spLocks noGrp="1" noRot="1" noChangeArrowheads="1"/>
          </p:cNvSpPr>
          <p:nvPr>
            <p:ph type="title"/>
          </p:nvPr>
        </p:nvSpPr>
        <p:spPr>
          <a:xfrm>
            <a:off x="603315" y="796374"/>
            <a:ext cx="7937369"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ltLang="en-US" sz="2800" dirty="0">
                <a:solidFill>
                  <a:srgbClr val="FFFFFF"/>
                </a:solidFill>
                <a:latin typeface="Times New Roman" panose="02020603050405020304" pitchFamily="18" charset="0"/>
                <a:cs typeface="Times New Roman" panose="02020603050405020304" pitchFamily="18" charset="0"/>
              </a:rPr>
              <a:t>What is Parent and Family Engagement?</a:t>
            </a:r>
            <a:br>
              <a:rPr lang="en-US" altLang="en-US" sz="2800" dirty="0">
                <a:solidFill>
                  <a:srgbClr val="FFFFFF"/>
                </a:solidFill>
                <a:latin typeface="Times New Roman" panose="02020603050405020304" pitchFamily="18" charset="0"/>
                <a:cs typeface="Times New Roman" panose="02020603050405020304" pitchFamily="18" charset="0"/>
              </a:rPr>
            </a:br>
            <a:r>
              <a:rPr lang="es-CO" sz="2800" dirty="0">
                <a:solidFill>
                  <a:srgbClr val="FFFFFF"/>
                </a:solidFill>
                <a:latin typeface="Times New Roman" panose="02020603050405020304" pitchFamily="18" charset="0"/>
                <a:cs typeface="Times New Roman" panose="02020603050405020304" pitchFamily="18" charset="0"/>
              </a:rPr>
              <a:t>¿Qué es la involucración de los padres y las familias?</a:t>
            </a:r>
            <a:endParaRPr lang="en-US" altLang="en-US" sz="2800" dirty="0">
              <a:solidFill>
                <a:srgbClr val="FFFFFF"/>
              </a:solidFill>
              <a:latin typeface="Times New Roman" panose="02020603050405020304" pitchFamily="18" charset="0"/>
              <a:cs typeface="Times New Roman" panose="02020603050405020304" pitchFamily="18" charset="0"/>
            </a:endParaRPr>
          </a:p>
        </p:txBody>
      </p:sp>
      <p:sp>
        <p:nvSpPr>
          <p:cNvPr id="78" name="Rectangle 77">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34820" name="Rectangle 3">
            <a:extLst>
              <a:ext uri="{FF2B5EF4-FFF2-40B4-BE49-F238E27FC236}">
                <a16:creationId xmlns:a16="http://schemas.microsoft.com/office/drawing/2014/main" id="{77750BDE-5E3E-431B-B5E6-0659B40A50E4}"/>
              </a:ext>
            </a:extLst>
          </p:cNvPr>
          <p:cNvSpPr>
            <a:spLocks noGrp="1" noChangeArrowheads="1"/>
          </p:cNvSpPr>
          <p:nvPr>
            <p:ph idx="1"/>
          </p:nvPr>
        </p:nvSpPr>
        <p:spPr>
          <a:xfrm>
            <a:off x="971550" y="2612256"/>
            <a:ext cx="7200897" cy="3263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marL="0" indent="0">
              <a:buNone/>
            </a:pPr>
            <a:r>
              <a:rPr lang="en-US" altLang="en-US" dirty="0">
                <a:latin typeface="Times New Roman" panose="02020603050405020304" pitchFamily="18" charset="0"/>
                <a:cs typeface="Times New Roman" panose="02020603050405020304" pitchFamily="18" charset="0"/>
              </a:rPr>
              <a:t>LAUSD offers parent and family engagement opportunities at the central level, at our Local District and Community of Schools, and at our school.</a:t>
            </a:r>
          </a:p>
          <a:p>
            <a:pPr marL="0" indent="0">
              <a:buNone/>
            </a:pPr>
            <a:r>
              <a:rPr lang="en-US" altLang="en-US" i="1" dirty="0">
                <a:latin typeface="Times New Roman" panose="02020603050405020304" pitchFamily="18" charset="0"/>
                <a:cs typeface="Times New Roman" panose="02020603050405020304" pitchFamily="18" charset="0"/>
              </a:rPr>
              <a:t>Please consider how you might be willing to learn more and support other parent leaders by participating in these opportunities.</a:t>
            </a:r>
          </a:p>
          <a:p>
            <a:pPr marL="0" indent="0">
              <a:buNone/>
            </a:pPr>
            <a:r>
              <a:rPr lang="es-CO" dirty="0">
                <a:solidFill>
                  <a:srgbClr val="0070C0"/>
                </a:solidFill>
                <a:latin typeface="Times New Roman" panose="02020603050405020304" pitchFamily="18" charset="0"/>
                <a:cs typeface="Times New Roman" panose="02020603050405020304" pitchFamily="18" charset="0"/>
              </a:rPr>
              <a:t>LAUSD ofrece oportunidades para la involucración de los padres y familias a nivel central, en nuestros Distritos Locales y Comunidades de Escuelas, así como en nuestra escuela.</a:t>
            </a:r>
          </a:p>
          <a:p>
            <a:pPr marL="0" indent="0">
              <a:buNone/>
            </a:pPr>
            <a:r>
              <a:rPr lang="es-CO" i="1" dirty="0">
                <a:solidFill>
                  <a:srgbClr val="0070C0"/>
                </a:solidFill>
                <a:latin typeface="Times New Roman" panose="02020603050405020304" pitchFamily="18" charset="0"/>
                <a:cs typeface="Times New Roman" panose="02020603050405020304" pitchFamily="18" charset="0"/>
              </a:rPr>
              <a:t>Por favor considere cómo usted podría estar dispuesto a aprender más y apoyar a otros padres líderes participando en estas oportunidades.</a:t>
            </a:r>
          </a:p>
          <a:p>
            <a:pPr marL="0" indent="0">
              <a:buNone/>
            </a:pPr>
            <a:endParaRPr lang="en-US" altLang="en-US" i="1"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D468334D-0BD0-42F8-9FCB-388ADF8D2609}"/>
              </a:ext>
            </a:extLst>
          </p:cNvPr>
          <p:cNvSpPr>
            <a:spLocks noGrp="1"/>
          </p:cNvSpPr>
          <p:nvPr>
            <p:ph type="ftr" sz="quarter" idx="11"/>
          </p:nvPr>
        </p:nvSpPr>
        <p:spPr>
          <a:xfrm>
            <a:off x="971550" y="5969000"/>
            <a:ext cx="5479425" cy="279400"/>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rPr>
              <a:t>Office of the Chief of Special Education, Equity and Access</a:t>
            </a:r>
          </a:p>
        </p:txBody>
      </p:sp>
      <p:sp>
        <p:nvSpPr>
          <p:cNvPr id="3" name="Slide Number Placeholder 2">
            <a:extLst>
              <a:ext uri="{FF2B5EF4-FFF2-40B4-BE49-F238E27FC236}">
                <a16:creationId xmlns:a16="http://schemas.microsoft.com/office/drawing/2014/main" id="{70FD43C0-FC68-41DF-806B-72487144392B}"/>
              </a:ext>
            </a:extLst>
          </p:cNvPr>
          <p:cNvSpPr>
            <a:spLocks noGrp="1"/>
          </p:cNvSpPr>
          <p:nvPr>
            <p:ph type="sldNum" sz="quarter" idx="12"/>
          </p:nvPr>
        </p:nvSpPr>
        <p:spPr>
          <a:xfrm>
            <a:off x="7765425" y="5969000"/>
            <a:ext cx="407023" cy="279400"/>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25BA54BD-C84D-46CE-8B72-31BFB26ABA43}"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03647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7" name="Rectangle 2">
            <a:extLst>
              <a:ext uri="{FF2B5EF4-FFF2-40B4-BE49-F238E27FC236}">
                <a16:creationId xmlns:a16="http://schemas.microsoft.com/office/drawing/2014/main" id="{9809382F-55FC-4F15-8A78-C2F8AE36D489}"/>
              </a:ext>
            </a:extLst>
          </p:cNvPr>
          <p:cNvSpPr>
            <a:spLocks noGrp="1" noRot="1" noChangeArrowheads="1"/>
          </p:cNvSpPr>
          <p:nvPr>
            <p:ph type="title"/>
          </p:nvPr>
        </p:nvSpPr>
        <p:spPr>
          <a:xfrm>
            <a:off x="603315" y="796374"/>
            <a:ext cx="7937369"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nSpc>
                <a:spcPct val="90000"/>
              </a:lnSpc>
            </a:pPr>
            <a:r>
              <a:rPr lang="en-US" altLang="en-US" sz="2200" dirty="0">
                <a:solidFill>
                  <a:srgbClr val="FFFFFF"/>
                </a:solidFill>
                <a:latin typeface="Times New Roman" panose="02020603050405020304" pitchFamily="18" charset="0"/>
                <a:cs typeface="Times New Roman" panose="02020603050405020304" pitchFamily="18" charset="0"/>
              </a:rPr>
              <a:t>District Title I Parent and Family Engagement Policy</a:t>
            </a:r>
            <a:br>
              <a:rPr lang="en-US" altLang="en-US" sz="2200" dirty="0">
                <a:solidFill>
                  <a:srgbClr val="FFFFFF"/>
                </a:solidFill>
                <a:latin typeface="Times New Roman" panose="02020603050405020304" pitchFamily="18" charset="0"/>
                <a:cs typeface="Times New Roman" panose="02020603050405020304" pitchFamily="18" charset="0"/>
              </a:rPr>
            </a:br>
            <a:r>
              <a:rPr lang="es-CO" sz="2200" dirty="0">
                <a:solidFill>
                  <a:srgbClr val="FFFFFF"/>
                </a:solidFill>
                <a:latin typeface="Times New Roman" panose="02020603050405020304" pitchFamily="18" charset="0"/>
                <a:cs typeface="Times New Roman" panose="02020603050405020304" pitchFamily="18" charset="0"/>
              </a:rPr>
              <a:t>Política del Distrito para la Involucración de los Padres y la Familia</a:t>
            </a:r>
            <a:endParaRPr lang="en-US" altLang="en-US" sz="2200" dirty="0">
              <a:solidFill>
                <a:srgbClr val="FFFFFF"/>
              </a:solidFill>
              <a:latin typeface="Times New Roman" panose="02020603050405020304" pitchFamily="18" charset="0"/>
              <a:cs typeface="Times New Roman" panose="02020603050405020304" pitchFamily="18" charset="0"/>
            </a:endParaRPr>
          </a:p>
        </p:txBody>
      </p:sp>
      <p:sp>
        <p:nvSpPr>
          <p:cNvPr id="143" name="Rectangle 142">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5" name="Rectangle 144">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8" name="Rectangle 3">
            <a:extLst>
              <a:ext uri="{FF2B5EF4-FFF2-40B4-BE49-F238E27FC236}">
                <a16:creationId xmlns:a16="http://schemas.microsoft.com/office/drawing/2014/main" id="{66F9C1EC-849C-4924-8D58-7235196B9100}"/>
              </a:ext>
            </a:extLst>
          </p:cNvPr>
          <p:cNvSpPr>
            <a:spLocks noGrp="1" noChangeArrowheads="1"/>
          </p:cNvSpPr>
          <p:nvPr>
            <p:ph idx="1"/>
          </p:nvPr>
        </p:nvSpPr>
        <p:spPr>
          <a:xfrm>
            <a:off x="971550" y="2612256"/>
            <a:ext cx="7200897" cy="2340744"/>
          </a:xfrm>
        </p:spPr>
        <p:txBody>
          <a:bodyPr>
            <a:noAutofit/>
          </a:bodyPr>
          <a:lstStyle/>
          <a:p>
            <a:pPr marL="213179" indent="-213179">
              <a:lnSpc>
                <a:spcPct val="90000"/>
              </a:lnSpc>
              <a:defRPr/>
            </a:pPr>
            <a:r>
              <a:rPr lang="en-US" dirty="0">
                <a:effectLst/>
                <a:latin typeface="Times New Roman" pitchFamily="18" charset="0"/>
                <a:cs typeface="Times New Roman" pitchFamily="18" charset="0"/>
              </a:rPr>
              <a:t>LAUSD adopted a Districtwide Title I Parent and Family Engagement Policy on June 12, 2018.</a:t>
            </a:r>
          </a:p>
          <a:p>
            <a:pPr marL="213179" indent="-213179">
              <a:lnSpc>
                <a:spcPct val="90000"/>
              </a:lnSpc>
              <a:defRPr/>
            </a:pPr>
            <a:r>
              <a:rPr lang="en-US" dirty="0">
                <a:effectLst/>
                <a:latin typeface="Times New Roman" pitchFamily="18" charset="0"/>
                <a:cs typeface="Times New Roman" pitchFamily="18" charset="0"/>
              </a:rPr>
              <a:t>Policy is distributed annually to parents whose students attend a Title I school.</a:t>
            </a:r>
          </a:p>
          <a:p>
            <a:pPr marL="213179" indent="-213179">
              <a:lnSpc>
                <a:spcPct val="90000"/>
              </a:lnSpc>
              <a:defRPr/>
            </a:pPr>
            <a:r>
              <a:rPr lang="es-CO" dirty="0">
                <a:solidFill>
                  <a:srgbClr val="0070C0"/>
                </a:solidFill>
                <a:latin typeface="Times New Roman" pitchFamily="18" charset="0"/>
                <a:cs typeface="Times New Roman" pitchFamily="18" charset="0"/>
              </a:rPr>
              <a:t>LAUSD adoptó una Política Título I para la Participación de los Padres y la Familia el 12 de junio de 2018</a:t>
            </a:r>
          </a:p>
          <a:p>
            <a:pPr marL="213179" indent="-213179">
              <a:lnSpc>
                <a:spcPct val="90000"/>
              </a:lnSpc>
              <a:defRPr/>
            </a:pPr>
            <a:r>
              <a:rPr lang="es-CO" dirty="0">
                <a:solidFill>
                  <a:srgbClr val="0070C0"/>
                </a:solidFill>
                <a:latin typeface="Times New Roman" pitchFamily="18" charset="0"/>
                <a:cs typeface="Times New Roman" pitchFamily="18" charset="0"/>
              </a:rPr>
              <a:t>Anualmente se distribuye la política a los padres cuyos niños asisten a una escuela bajo el Programa Título I</a:t>
            </a:r>
          </a:p>
          <a:p>
            <a:pPr marL="0" indent="0">
              <a:lnSpc>
                <a:spcPct val="90000"/>
              </a:lnSpc>
              <a:buNone/>
              <a:defRPr/>
            </a:pPr>
            <a:endParaRPr lang="en-US" sz="2800" dirty="0">
              <a:effectLst/>
              <a:latin typeface="Times New Roman" pitchFamily="18" charset="0"/>
              <a:cs typeface="Times New Roman" pitchFamily="18" charset="0"/>
            </a:endParaRPr>
          </a:p>
        </p:txBody>
      </p:sp>
      <p:sp>
        <p:nvSpPr>
          <p:cNvPr id="2" name="Footer Placeholder 1">
            <a:extLst>
              <a:ext uri="{FF2B5EF4-FFF2-40B4-BE49-F238E27FC236}">
                <a16:creationId xmlns:a16="http://schemas.microsoft.com/office/drawing/2014/main" id="{6DB6404A-E58F-4B29-A53D-AE3C8DA4C114}"/>
              </a:ext>
            </a:extLst>
          </p:cNvPr>
          <p:cNvSpPr>
            <a:spLocks noGrp="1"/>
          </p:cNvSpPr>
          <p:nvPr>
            <p:ph type="ftr" sz="quarter" idx="11"/>
          </p:nvPr>
        </p:nvSpPr>
        <p:spPr>
          <a:xfrm>
            <a:off x="971550" y="6077804"/>
            <a:ext cx="5479425" cy="279400"/>
          </a:xfrm>
        </p:spPr>
        <p:txBody>
          <a:bodyPr>
            <a:normAutofit/>
          </a:bodyPr>
          <a:lstStyle/>
          <a:p>
            <a:pPr>
              <a:spcAft>
                <a:spcPts val="600"/>
              </a:spcAft>
            </a:pPr>
            <a:r>
              <a:rPr lang="en-US" dirty="0"/>
              <a:t>Office of the Chief of Special Education, Equity and Access</a:t>
            </a:r>
          </a:p>
        </p:txBody>
      </p:sp>
      <p:sp>
        <p:nvSpPr>
          <p:cNvPr id="36870" name="Slide Number Placeholder 1">
            <a:extLst>
              <a:ext uri="{FF2B5EF4-FFF2-40B4-BE49-F238E27FC236}">
                <a16:creationId xmlns:a16="http://schemas.microsoft.com/office/drawing/2014/main" id="{49854E63-CE62-4AFB-970F-DAA4D24A312A}"/>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114D8A26-5F5F-46CE-8B89-FE8541FFE532}" type="slidenum">
              <a:rPr lang="en-US" altLang="en-US" b="0">
                <a:latin typeface="Arial" panose="020B0604020202020204" pitchFamily="34" charset="0"/>
              </a:rPr>
              <a:pPr>
                <a:spcAft>
                  <a:spcPts val="600"/>
                </a:spcAft>
              </a:pPr>
              <a:t>24</a:t>
            </a:fld>
            <a:endParaRPr lang="en-US" altLang="en-US" b="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6B4B84-4FC5-41A4-92B1-122FDD392A35}"/>
              </a:ext>
            </a:extLst>
          </p:cNvPr>
          <p:cNvSpPr>
            <a:spLocks noGrp="1"/>
          </p:cNvSpPr>
          <p:nvPr>
            <p:ph type="title"/>
          </p:nvPr>
        </p:nvSpPr>
        <p:spPr>
          <a:xfrm>
            <a:off x="603315" y="796374"/>
            <a:ext cx="7937369" cy="880027"/>
          </a:xfrm>
        </p:spPr>
        <p:txBody>
          <a:bodyPr>
            <a:normAutofit fontScale="90000"/>
          </a:bodyPr>
          <a:lstStyle/>
          <a:p>
            <a:pPr>
              <a:lnSpc>
                <a:spcPct val="90000"/>
              </a:lnSpc>
              <a:defRPr/>
            </a:pPr>
            <a:r>
              <a:rPr lang="en-US" altLang="en-US" sz="2200" dirty="0">
                <a:solidFill>
                  <a:srgbClr val="FFFFFF"/>
                </a:solidFill>
                <a:effectLst/>
                <a:latin typeface="Times New Roman" panose="02020603050405020304" pitchFamily="18" charset="0"/>
                <a:cs typeface="Times New Roman" panose="02020603050405020304" pitchFamily="18" charset="0"/>
              </a:rPr>
              <a:t>District Title I Parent and Family Engagement Policy</a:t>
            </a:r>
            <a:br>
              <a:rPr lang="en-US" altLang="en-US" sz="2200" dirty="0">
                <a:solidFill>
                  <a:srgbClr val="FFFFFF"/>
                </a:solidFill>
                <a:effectLst/>
                <a:latin typeface="Times New Roman" panose="02020603050405020304" pitchFamily="18" charset="0"/>
                <a:cs typeface="Times New Roman" panose="02020603050405020304" pitchFamily="18" charset="0"/>
              </a:rPr>
            </a:br>
            <a:r>
              <a:rPr lang="es-CO" sz="2200" i="1" dirty="0">
                <a:solidFill>
                  <a:srgbClr val="FFFFFF"/>
                </a:solidFill>
                <a:latin typeface="Times New Roman" panose="02020603050405020304" pitchFamily="18" charset="0"/>
                <a:cs typeface="Times New Roman" panose="02020603050405020304" pitchFamily="18" charset="0"/>
              </a:rPr>
              <a:t>Política del Distrito para la Involucración de los Padres y la Familia</a:t>
            </a:r>
            <a:endParaRPr lang="en-US" sz="2200" i="1" dirty="0">
              <a:solidFill>
                <a:srgbClr val="FFFFFF"/>
              </a:solidFill>
            </a:endParaRPr>
          </a:p>
        </p:txBody>
      </p:sp>
      <p:sp>
        <p:nvSpPr>
          <p:cNvPr id="78" name="Rectangle 77">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53689B5-A14B-425A-A9AA-453DEACC0C7F}"/>
              </a:ext>
            </a:extLst>
          </p:cNvPr>
          <p:cNvSpPr>
            <a:spLocks noGrp="1"/>
          </p:cNvSpPr>
          <p:nvPr>
            <p:ph idx="1"/>
          </p:nvPr>
        </p:nvSpPr>
        <p:spPr>
          <a:xfrm>
            <a:off x="363473" y="2372423"/>
            <a:ext cx="3829050" cy="3426969"/>
          </a:xfrm>
        </p:spPr>
        <p:txBody>
          <a:bodyPr>
            <a:noAutofit/>
          </a:bodyPr>
          <a:lstStyle/>
          <a:p>
            <a:pPr marL="0" indent="0">
              <a:lnSpc>
                <a:spcPct val="90000"/>
              </a:lnSpc>
              <a:buClr>
                <a:srgbClr val="6600FF"/>
              </a:buClr>
              <a:buNone/>
              <a:defRPr/>
            </a:pPr>
            <a:r>
              <a:rPr lang="en-US" sz="1400" dirty="0">
                <a:latin typeface="Times New Roman" pitchFamily="18" charset="0"/>
                <a:cs typeface="Times New Roman" pitchFamily="18" charset="0"/>
              </a:rPr>
              <a:t>The </a:t>
            </a:r>
            <a:r>
              <a:rPr lang="en-US" sz="1400" b="1" dirty="0">
                <a:latin typeface="Times New Roman" pitchFamily="18" charset="0"/>
                <a:cs typeface="Times New Roman" pitchFamily="18" charset="0"/>
              </a:rPr>
              <a:t>Title I</a:t>
            </a:r>
            <a:r>
              <a:rPr lang="en-US" sz="1400" dirty="0">
                <a:latin typeface="Times New Roman" pitchFamily="18" charset="0"/>
                <a:cs typeface="Times New Roman" pitchFamily="18" charset="0"/>
              </a:rPr>
              <a:t> </a:t>
            </a:r>
            <a:r>
              <a:rPr lang="en-US" sz="1400" b="1" dirty="0">
                <a:latin typeface="Times New Roman" pitchFamily="18" charset="0"/>
                <a:cs typeface="Times New Roman" pitchFamily="18" charset="0"/>
              </a:rPr>
              <a:t>Parent and Family Engagement Policy </a:t>
            </a:r>
            <a:r>
              <a:rPr lang="en-US" sz="1400" dirty="0">
                <a:latin typeface="Times New Roman" pitchFamily="18" charset="0"/>
                <a:cs typeface="Times New Roman" pitchFamily="18" charset="0"/>
              </a:rPr>
              <a:t>describes how the District will:</a:t>
            </a:r>
          </a:p>
          <a:p>
            <a:pPr eaLnBrk="1" hangingPunct="1">
              <a:lnSpc>
                <a:spcPct val="90000"/>
              </a:lnSpc>
              <a:defRPr/>
            </a:pPr>
            <a:r>
              <a:rPr lang="en-US" sz="1400" dirty="0">
                <a:latin typeface="Times New Roman" pitchFamily="18" charset="0"/>
                <a:cs typeface="Times New Roman" pitchFamily="18" charset="0"/>
              </a:rPr>
              <a:t>Strengthen parent and school capacity for building relationships and supporting student academic achievement</a:t>
            </a:r>
          </a:p>
          <a:p>
            <a:pPr eaLnBrk="1" hangingPunct="1">
              <a:lnSpc>
                <a:spcPct val="90000"/>
              </a:lnSpc>
              <a:defRPr/>
            </a:pPr>
            <a:r>
              <a:rPr lang="en-US" sz="1400" dirty="0">
                <a:latin typeface="Times New Roman" pitchFamily="18" charset="0"/>
                <a:cs typeface="Times New Roman" pitchFamily="18" charset="0"/>
              </a:rPr>
              <a:t>Annually evaluate the policy, identify barriers to successful engagement, and design strategies to decrease the barriers</a:t>
            </a:r>
          </a:p>
          <a:p>
            <a:pPr eaLnBrk="1" hangingPunct="1">
              <a:lnSpc>
                <a:spcPct val="90000"/>
              </a:lnSpc>
              <a:defRPr/>
            </a:pPr>
            <a:r>
              <a:rPr lang="en-US" sz="1400" dirty="0">
                <a:latin typeface="Times New Roman" pitchFamily="18" charset="0"/>
                <a:cs typeface="Times New Roman" pitchFamily="18" charset="0"/>
              </a:rPr>
              <a:t>Involve parents in the development of the Local Control and Accountability Plan Federal Addendum (former LEA Plan) </a:t>
            </a:r>
          </a:p>
          <a:p>
            <a:pPr marL="0" indent="0">
              <a:lnSpc>
                <a:spcPct val="90000"/>
              </a:lnSpc>
              <a:buClr>
                <a:srgbClr val="6600FF"/>
              </a:buClr>
              <a:buNone/>
              <a:defRPr/>
            </a:pPr>
            <a:r>
              <a:rPr lang="en-US" sz="1400" dirty="0">
                <a:latin typeface="Times New Roman" pitchFamily="18" charset="0"/>
                <a:cs typeface="Times New Roman" pitchFamily="18" charset="0"/>
              </a:rPr>
              <a:t>The District’s annual </a:t>
            </a:r>
            <a:r>
              <a:rPr lang="en-US" sz="1400" i="1" dirty="0">
                <a:latin typeface="Times New Roman" pitchFamily="18" charset="0"/>
                <a:cs typeface="Times New Roman" pitchFamily="18" charset="0"/>
              </a:rPr>
              <a:t>Parent Student Handbook</a:t>
            </a:r>
            <a:r>
              <a:rPr lang="en-US" sz="1400" dirty="0">
                <a:latin typeface="Times New Roman" pitchFamily="18" charset="0"/>
                <a:cs typeface="Times New Roman" pitchFamily="18" charset="0"/>
              </a:rPr>
              <a:t> also provides parents with information on parent involvement and </a:t>
            </a:r>
            <a:r>
              <a:rPr lang="en-US" sz="1400" i="1" dirty="0">
                <a:latin typeface="Times New Roman" pitchFamily="18" charset="0"/>
                <a:cs typeface="Times New Roman" pitchFamily="18" charset="0"/>
              </a:rPr>
              <a:t>ESSA</a:t>
            </a:r>
            <a:r>
              <a:rPr lang="en-US" sz="1400" dirty="0">
                <a:latin typeface="Times New Roman" pitchFamily="18" charset="0"/>
                <a:cs typeface="Times New Roman" pitchFamily="18" charset="0"/>
              </a:rPr>
              <a:t> mandates.</a:t>
            </a:r>
          </a:p>
        </p:txBody>
      </p:sp>
      <p:sp>
        <p:nvSpPr>
          <p:cNvPr id="4" name="Footer Placeholder 3">
            <a:extLst>
              <a:ext uri="{FF2B5EF4-FFF2-40B4-BE49-F238E27FC236}">
                <a16:creationId xmlns:a16="http://schemas.microsoft.com/office/drawing/2014/main" id="{1F572DB9-AA82-4120-9503-7D8033240373}"/>
              </a:ext>
            </a:extLst>
          </p:cNvPr>
          <p:cNvSpPr>
            <a:spLocks noGrp="1"/>
          </p:cNvSpPr>
          <p:nvPr>
            <p:ph type="ftr" sz="quarter" idx="11"/>
          </p:nvPr>
        </p:nvSpPr>
        <p:spPr>
          <a:xfrm>
            <a:off x="602616" y="6197601"/>
            <a:ext cx="5479425" cy="279400"/>
          </a:xfrm>
        </p:spPr>
        <p:txBody>
          <a:bodyPr>
            <a:normAutofit/>
          </a:bodyPr>
          <a:lstStyle/>
          <a:p>
            <a:pPr>
              <a:spcAft>
                <a:spcPts val="600"/>
              </a:spcAft>
            </a:pPr>
            <a:r>
              <a:rPr lang="en-US" dirty="0"/>
              <a:t>Office of the Chief of Special Education, Equity and Access</a:t>
            </a:r>
          </a:p>
        </p:txBody>
      </p:sp>
      <p:sp>
        <p:nvSpPr>
          <p:cNvPr id="38916" name="Slide Number Placeholder 3">
            <a:extLst>
              <a:ext uri="{FF2B5EF4-FFF2-40B4-BE49-F238E27FC236}">
                <a16:creationId xmlns:a16="http://schemas.microsoft.com/office/drawing/2014/main" id="{F739AAB0-07F4-47B0-BF0C-0361B5CB1107}"/>
              </a:ext>
            </a:extLst>
          </p:cNvPr>
          <p:cNvSpPr>
            <a:spLocks noGrp="1" noChangeArrowheads="1"/>
          </p:cNvSpPr>
          <p:nvPr>
            <p:ph type="sldNum" sz="quarter" idx="12"/>
          </p:nvPr>
        </p:nvSpPr>
        <p:spPr>
          <a:xfrm>
            <a:off x="8133661" y="6176474"/>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F3262BB0-322A-4653-87C5-22A472CBAEA2}" type="slidenum">
              <a:rPr lang="en-US" altLang="en-US" b="0">
                <a:latin typeface="Arial" panose="020B0604020202020204" pitchFamily="34" charset="0"/>
              </a:rPr>
              <a:pPr>
                <a:spcAft>
                  <a:spcPts val="600"/>
                </a:spcAft>
              </a:pPr>
              <a:t>25</a:t>
            </a:fld>
            <a:endParaRPr lang="en-US" altLang="en-US" b="0">
              <a:latin typeface="Arial" panose="020B0604020202020204" pitchFamily="34" charset="0"/>
            </a:endParaRPr>
          </a:p>
        </p:txBody>
      </p:sp>
      <p:sp>
        <p:nvSpPr>
          <p:cNvPr id="10" name="Content Placeholder 2">
            <a:extLst>
              <a:ext uri="{FF2B5EF4-FFF2-40B4-BE49-F238E27FC236}">
                <a16:creationId xmlns:a16="http://schemas.microsoft.com/office/drawing/2014/main" id="{7B3F86C7-52CC-4032-AEC1-70A3953675B4}"/>
              </a:ext>
            </a:extLst>
          </p:cNvPr>
          <p:cNvSpPr txBox="1">
            <a:spLocks/>
          </p:cNvSpPr>
          <p:nvPr/>
        </p:nvSpPr>
        <p:spPr>
          <a:xfrm>
            <a:off x="4213305" y="2372423"/>
            <a:ext cx="4741927" cy="3426969"/>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nSpc>
                <a:spcPct val="90000"/>
              </a:lnSpc>
              <a:buClr>
                <a:srgbClr val="6600FF"/>
              </a:buClr>
              <a:buFont typeface="Arial"/>
              <a:buNone/>
              <a:defRPr/>
            </a:pPr>
            <a:r>
              <a:rPr lang="es-CO" sz="1400" dirty="0">
                <a:solidFill>
                  <a:srgbClr val="0070C0"/>
                </a:solidFill>
                <a:latin typeface="Times New Roman" pitchFamily="18" charset="0"/>
                <a:cs typeface="Times New Roman" pitchFamily="18" charset="0"/>
              </a:rPr>
              <a:t>La </a:t>
            </a:r>
            <a:r>
              <a:rPr lang="es-CO" sz="1400" b="1" dirty="0">
                <a:solidFill>
                  <a:srgbClr val="0070C0"/>
                </a:solidFill>
                <a:latin typeface="Times New Roman" pitchFamily="18" charset="0"/>
                <a:cs typeface="Times New Roman" pitchFamily="18" charset="0"/>
              </a:rPr>
              <a:t>Política Título I para la Involucración de los Padres y las Familias</a:t>
            </a:r>
            <a:r>
              <a:rPr lang="es-CO" sz="1400" dirty="0">
                <a:solidFill>
                  <a:srgbClr val="0070C0"/>
                </a:solidFill>
                <a:latin typeface="Times New Roman" pitchFamily="18" charset="0"/>
                <a:cs typeface="Times New Roman" pitchFamily="18" charset="0"/>
              </a:rPr>
              <a:t> describe cómo el Distrito hará lo siguiente:</a:t>
            </a:r>
          </a:p>
          <a:p>
            <a:pPr>
              <a:lnSpc>
                <a:spcPct val="90000"/>
              </a:lnSpc>
              <a:defRPr/>
            </a:pPr>
            <a:r>
              <a:rPr lang="es-CO" sz="1400" dirty="0">
                <a:solidFill>
                  <a:srgbClr val="0070C0"/>
                </a:solidFill>
                <a:latin typeface="Times New Roman" pitchFamily="18" charset="0"/>
                <a:cs typeface="Times New Roman" pitchFamily="18" charset="0"/>
              </a:rPr>
              <a:t>Fortalecerá la capacidad de los padres y la escuela para desarrollar relaciones y apoyar el rendimiento académico estudiantil</a:t>
            </a:r>
          </a:p>
          <a:p>
            <a:pPr>
              <a:lnSpc>
                <a:spcPct val="90000"/>
              </a:lnSpc>
              <a:defRPr/>
            </a:pPr>
            <a:r>
              <a:rPr lang="es-CO" sz="1400" dirty="0">
                <a:solidFill>
                  <a:srgbClr val="0070C0"/>
                </a:solidFill>
                <a:latin typeface="Times New Roman" pitchFamily="18" charset="0"/>
                <a:cs typeface="Times New Roman" pitchFamily="18" charset="0"/>
              </a:rPr>
              <a:t>Evaluará anualmente la política, identificará las barreras para una involucración exitosa y diseñar estrategias para disminuir las barreras</a:t>
            </a:r>
          </a:p>
          <a:p>
            <a:pPr>
              <a:lnSpc>
                <a:spcPct val="90000"/>
              </a:lnSpc>
              <a:defRPr/>
            </a:pPr>
            <a:r>
              <a:rPr lang="es-CO" sz="1400" dirty="0">
                <a:solidFill>
                  <a:srgbClr val="0070C0"/>
                </a:solidFill>
                <a:latin typeface="Times New Roman" pitchFamily="18" charset="0"/>
                <a:cs typeface="Times New Roman" pitchFamily="18" charset="0"/>
              </a:rPr>
              <a:t>Involucrará a los padres en el desarrollo del Anexo Federal del Plan de Control Local para Rendir Cuentas  (previamente el plan de la LEA) </a:t>
            </a:r>
          </a:p>
          <a:p>
            <a:pPr marL="0" indent="0">
              <a:lnSpc>
                <a:spcPct val="90000"/>
              </a:lnSpc>
              <a:buClr>
                <a:srgbClr val="6600FF"/>
              </a:buClr>
              <a:buFont typeface="Arial"/>
              <a:buNone/>
              <a:defRPr/>
            </a:pPr>
            <a:r>
              <a:rPr lang="es-CO" sz="1400" dirty="0">
                <a:solidFill>
                  <a:srgbClr val="0070C0"/>
                </a:solidFill>
                <a:latin typeface="Times New Roman" pitchFamily="18" charset="0"/>
                <a:cs typeface="Times New Roman" pitchFamily="18" charset="0"/>
              </a:rPr>
              <a:t>El Manual para Estudiantes y Padres del Distrito también provee a los padres con información referente a la involucración de los padres y las obligaciones de ESSA</a:t>
            </a:r>
            <a:r>
              <a:rPr lang="es-CO" sz="2000" dirty="0">
                <a:latin typeface="Times New Roman" pitchFamily="18" charset="0"/>
                <a:cs typeface="Times New Roman"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39" name="Group 138">
            <a:extLst>
              <a:ext uri="{FF2B5EF4-FFF2-40B4-BE49-F238E27FC236}">
                <a16:creationId xmlns:a16="http://schemas.microsoft.com/office/drawing/2014/main" id="{6BD642B1-E8A0-4B5B-8E4A-D8EF15A08E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700" y="0"/>
            <a:ext cx="9173369" cy="6856214"/>
            <a:chOff x="-16934" y="0"/>
            <a:chExt cx="12231160" cy="6856214"/>
          </a:xfrm>
        </p:grpSpPr>
        <p:pic>
          <p:nvPicPr>
            <p:cNvPr id="140" name="Picture 139">
              <a:extLst>
                <a:ext uri="{FF2B5EF4-FFF2-40B4-BE49-F238E27FC236}">
                  <a16:creationId xmlns:a16="http://schemas.microsoft.com/office/drawing/2014/main" id="{241D71B9-BFD9-40DE-BC3B-E64BA289531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1" name="Rectangle 140">
              <a:extLst>
                <a:ext uri="{FF2B5EF4-FFF2-40B4-BE49-F238E27FC236}">
                  <a16:creationId xmlns:a16="http://schemas.microsoft.com/office/drawing/2014/main" id="{D2504B9E-D812-4C78-9981-5F48C1288A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42" name="Picture 141">
              <a:extLst>
                <a:ext uri="{FF2B5EF4-FFF2-40B4-BE49-F238E27FC236}">
                  <a16:creationId xmlns:a16="http://schemas.microsoft.com/office/drawing/2014/main" id="{2F886AB1-61BE-4427-BED7-571CF1EF1C8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43" name="Picture 142">
              <a:extLst>
                <a:ext uri="{FF2B5EF4-FFF2-40B4-BE49-F238E27FC236}">
                  <a16:creationId xmlns:a16="http://schemas.microsoft.com/office/drawing/2014/main" id="{E912E8F6-1094-49C1-B7CD-CC46B33D6F8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45" name="Straight Connector 144">
            <a:extLst>
              <a:ext uri="{FF2B5EF4-FFF2-40B4-BE49-F238E27FC236}">
                <a16:creationId xmlns:a16="http://schemas.microsoft.com/office/drawing/2014/main" id="{1870FE29-3AF7-4226-8303-7C1B0B8E1F6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47" name="Rectangle 146">
            <a:extLst>
              <a:ext uri="{FF2B5EF4-FFF2-40B4-BE49-F238E27FC236}">
                <a16:creationId xmlns:a16="http://schemas.microsoft.com/office/drawing/2014/main" id="{8B226A40-22CC-40E5-9EC4-5163536C6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148">
            <a:extLst>
              <a:ext uri="{FF2B5EF4-FFF2-40B4-BE49-F238E27FC236}">
                <a16:creationId xmlns:a16="http://schemas.microsoft.com/office/drawing/2014/main" id="{6BB9B7D3-101C-4F55-A956-62DA4AAD40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9172471" cy="6856214"/>
            <a:chOff x="-15736" y="0"/>
            <a:chExt cx="12229962" cy="6856214"/>
          </a:xfrm>
        </p:grpSpPr>
        <p:pic>
          <p:nvPicPr>
            <p:cNvPr id="150" name="Picture 149">
              <a:extLst>
                <a:ext uri="{FF2B5EF4-FFF2-40B4-BE49-F238E27FC236}">
                  <a16:creationId xmlns:a16="http://schemas.microsoft.com/office/drawing/2014/main" id="{53BD5441-821C-4091-8DDD-A4A56A6FC8B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1" name="Rectangle 150">
              <a:extLst>
                <a:ext uri="{FF2B5EF4-FFF2-40B4-BE49-F238E27FC236}">
                  <a16:creationId xmlns:a16="http://schemas.microsoft.com/office/drawing/2014/main" id="{AFC6E877-1BD2-4856-8FFD-250D27C158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2" name="Picture 151">
              <a:extLst>
                <a:ext uri="{FF2B5EF4-FFF2-40B4-BE49-F238E27FC236}">
                  <a16:creationId xmlns:a16="http://schemas.microsoft.com/office/drawing/2014/main" id="{F64C008A-2A32-4626-A83A-16A984F886F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3" name="Picture 152">
              <a:extLst>
                <a:ext uri="{FF2B5EF4-FFF2-40B4-BE49-F238E27FC236}">
                  <a16:creationId xmlns:a16="http://schemas.microsoft.com/office/drawing/2014/main" id="{875D67EF-62E2-43F5-8005-7A7A319D05A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39939" name="TextBox 1">
            <a:extLst>
              <a:ext uri="{FF2B5EF4-FFF2-40B4-BE49-F238E27FC236}">
                <a16:creationId xmlns:a16="http://schemas.microsoft.com/office/drawing/2014/main" id="{621040F7-85E1-4CFA-B85A-001F5487F429}"/>
              </a:ext>
            </a:extLst>
          </p:cNvPr>
          <p:cNvSpPr txBox="1">
            <a:spLocks noChangeArrowheads="1"/>
          </p:cNvSpPr>
          <p:nvPr/>
        </p:nvSpPr>
        <p:spPr bwMode="auto">
          <a:xfrm>
            <a:off x="587388" y="4463331"/>
            <a:ext cx="8121825" cy="1054745"/>
          </a:xfrm>
          <a:prstGeom prst="rect">
            <a:avLst/>
          </a:prstGeom>
        </p:spPr>
        <p:txBody>
          <a:bodyPr vert="horz" lIns="91440" tIns="45720" rIns="91440" bIns="45720" rtlCol="0" anchor="b">
            <a:no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lnSpc>
                <a:spcPct val="90000"/>
              </a:lnSpc>
              <a:spcBef>
                <a:spcPct val="0"/>
              </a:spcBef>
              <a:spcAft>
                <a:spcPts val="600"/>
              </a:spcAft>
              <a:buClrTx/>
              <a:buSzTx/>
              <a:buNone/>
              <a:defRPr/>
            </a:pPr>
            <a:r>
              <a:rPr lang="en-US" altLang="en-US" sz="1400" b="1" kern="1200" cap="none" dirty="0">
                <a:ln w="3175" cmpd="sng">
                  <a:noFill/>
                </a:ln>
                <a:solidFill>
                  <a:schemeClr val="tx1">
                    <a:lumMod val="85000"/>
                    <a:lumOff val="15000"/>
                  </a:schemeClr>
                </a:solidFill>
                <a:effectLst/>
                <a:latin typeface="+mj-lt"/>
                <a:ea typeface="+mj-ea"/>
                <a:cs typeface="+mj-cs"/>
              </a:rPr>
              <a:t>2020-2021 Parent-Student Handbook</a:t>
            </a:r>
          </a:p>
          <a:p>
            <a:pPr algn="ctr">
              <a:lnSpc>
                <a:spcPct val="90000"/>
              </a:lnSpc>
              <a:spcBef>
                <a:spcPct val="0"/>
              </a:spcBef>
              <a:spcAft>
                <a:spcPts val="600"/>
              </a:spcAft>
              <a:buClrTx/>
              <a:buSzTx/>
              <a:buNone/>
              <a:defRPr/>
            </a:pPr>
            <a:r>
              <a:rPr lang="en-US" altLang="en-US" sz="1400" b="1" dirty="0">
                <a:ln w="3175" cmpd="sng">
                  <a:noFill/>
                </a:ln>
                <a:solidFill>
                  <a:schemeClr val="tx1">
                    <a:lumMod val="85000"/>
                    <a:lumOff val="15000"/>
                  </a:schemeClr>
                </a:solidFill>
                <a:latin typeface="+mj-lt"/>
                <a:ea typeface="+mj-ea"/>
                <a:cs typeface="+mj-cs"/>
              </a:rPr>
              <a:t>2020-21 Family and Student Handbook also available to support families</a:t>
            </a:r>
            <a:r>
              <a:rPr lang="en-US" altLang="en-US" sz="1400" b="1" kern="1200" cap="none" dirty="0">
                <a:ln w="3175" cmpd="sng">
                  <a:noFill/>
                </a:ln>
                <a:solidFill>
                  <a:schemeClr val="tx1">
                    <a:lumMod val="85000"/>
                    <a:lumOff val="15000"/>
                  </a:schemeClr>
                </a:solidFill>
                <a:effectLst/>
                <a:latin typeface="+mj-lt"/>
                <a:ea typeface="+mj-ea"/>
                <a:cs typeface="+mj-cs"/>
              </a:rPr>
              <a:t>  </a:t>
            </a:r>
          </a:p>
          <a:p>
            <a:pPr algn="ctr">
              <a:lnSpc>
                <a:spcPct val="90000"/>
              </a:lnSpc>
              <a:spcBef>
                <a:spcPct val="0"/>
              </a:spcBef>
              <a:spcAft>
                <a:spcPts val="600"/>
              </a:spcAft>
              <a:buClrTx/>
              <a:buSzTx/>
              <a:buNone/>
              <a:defRPr/>
            </a:pPr>
            <a:r>
              <a:rPr lang="es-CO" sz="1400" b="1" i="1" dirty="0">
                <a:ln w="3175" cmpd="sng">
                  <a:noFill/>
                </a:ln>
                <a:solidFill>
                  <a:schemeClr val="tx1">
                    <a:lumMod val="85000"/>
                    <a:lumOff val="15000"/>
                  </a:schemeClr>
                </a:solidFill>
              </a:rPr>
              <a:t>Manual 2020-2021 para los Padres y los Estudiantes</a:t>
            </a:r>
          </a:p>
          <a:p>
            <a:pPr algn="ctr">
              <a:lnSpc>
                <a:spcPct val="90000"/>
              </a:lnSpc>
              <a:spcBef>
                <a:spcPct val="0"/>
              </a:spcBef>
              <a:spcAft>
                <a:spcPts val="600"/>
              </a:spcAft>
              <a:buClrTx/>
              <a:buSzTx/>
              <a:buNone/>
              <a:defRPr/>
            </a:pPr>
            <a:r>
              <a:rPr lang="es-CO" sz="1400" b="1" i="1" dirty="0">
                <a:ln w="3175" cmpd="sng">
                  <a:noFill/>
                </a:ln>
                <a:solidFill>
                  <a:schemeClr val="tx1">
                    <a:lumMod val="85000"/>
                    <a:lumOff val="15000"/>
                  </a:schemeClr>
                </a:solidFill>
              </a:rPr>
              <a:t>Manual 2020-21 para las Familias y Estudiantes también esta disponible para apoyar las familias </a:t>
            </a:r>
          </a:p>
        </p:txBody>
      </p:sp>
      <p:sp>
        <p:nvSpPr>
          <p:cNvPr id="155" name="Rectangle 154">
            <a:extLst>
              <a:ext uri="{FF2B5EF4-FFF2-40B4-BE49-F238E27FC236}">
                <a16:creationId xmlns:a16="http://schemas.microsoft.com/office/drawing/2014/main" id="{9D2CA3DB-2141-4DE2-9F8A-9E5561DDF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8314" y="1092200"/>
            <a:ext cx="6722076"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3A17517-6142-4216-A0F1-F0A1F78B2819}"/>
              </a:ext>
            </a:extLst>
          </p:cNvPr>
          <p:cNvPicPr>
            <a:picLocks noChangeAspect="1"/>
          </p:cNvPicPr>
          <p:nvPr/>
        </p:nvPicPr>
        <p:blipFill>
          <a:blip r:embed="rId7"/>
          <a:stretch>
            <a:fillRect/>
          </a:stretch>
        </p:blipFill>
        <p:spPr>
          <a:xfrm>
            <a:off x="2057400" y="1573572"/>
            <a:ext cx="1985465" cy="2481832"/>
          </a:xfrm>
          <a:prstGeom prst="rect">
            <a:avLst/>
          </a:prstGeom>
        </p:spPr>
      </p:pic>
      <p:pic>
        <p:nvPicPr>
          <p:cNvPr id="6" name="Picture 5">
            <a:extLst>
              <a:ext uri="{FF2B5EF4-FFF2-40B4-BE49-F238E27FC236}">
                <a16:creationId xmlns:a16="http://schemas.microsoft.com/office/drawing/2014/main" id="{2BB1FC94-28C5-4CD5-883D-A5687AE5D909}"/>
              </a:ext>
            </a:extLst>
          </p:cNvPr>
          <p:cNvPicPr>
            <a:picLocks noChangeAspect="1"/>
          </p:cNvPicPr>
          <p:nvPr/>
        </p:nvPicPr>
        <p:blipFill>
          <a:blip r:embed="rId8"/>
          <a:stretch>
            <a:fillRect/>
          </a:stretch>
        </p:blipFill>
        <p:spPr>
          <a:xfrm>
            <a:off x="5330220" y="1518069"/>
            <a:ext cx="1985465" cy="2537336"/>
          </a:xfrm>
          <a:prstGeom prst="rect">
            <a:avLst/>
          </a:prstGeom>
        </p:spPr>
      </p:pic>
      <p:cxnSp>
        <p:nvCxnSpPr>
          <p:cNvPr id="157" name="Straight Connector 156">
            <a:extLst>
              <a:ext uri="{FF2B5EF4-FFF2-40B4-BE49-F238E27FC236}">
                <a16:creationId xmlns:a16="http://schemas.microsoft.com/office/drawing/2014/main" id="{1214B64F-D291-4308-B071-A2678ED782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23060" y="5518838"/>
            <a:ext cx="589788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Footer Placeholder 1">
            <a:extLst>
              <a:ext uri="{FF2B5EF4-FFF2-40B4-BE49-F238E27FC236}">
                <a16:creationId xmlns:a16="http://schemas.microsoft.com/office/drawing/2014/main" id="{D3E8FC7E-2510-4050-B4F4-49273CAA7839}"/>
              </a:ext>
            </a:extLst>
          </p:cNvPr>
          <p:cNvSpPr>
            <a:spLocks noGrp="1"/>
          </p:cNvSpPr>
          <p:nvPr>
            <p:ph type="ftr" sz="quarter" idx="11"/>
          </p:nvPr>
        </p:nvSpPr>
        <p:spPr>
          <a:xfrm>
            <a:off x="973836" y="5934456"/>
            <a:ext cx="4457700" cy="279400"/>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Office of the Chief of Special Education, Equity and Access</a:t>
            </a:r>
          </a:p>
        </p:txBody>
      </p:sp>
      <p:sp>
        <p:nvSpPr>
          <p:cNvPr id="39942" name="Slide Number Placeholder 1">
            <a:extLst>
              <a:ext uri="{FF2B5EF4-FFF2-40B4-BE49-F238E27FC236}">
                <a16:creationId xmlns:a16="http://schemas.microsoft.com/office/drawing/2014/main" id="{D36EA6A4-D155-40E7-9513-74FD1CD31607}"/>
              </a:ext>
            </a:extLst>
          </p:cNvPr>
          <p:cNvSpPr>
            <a:spLocks noGrp="1" noChangeArrowheads="1"/>
          </p:cNvSpPr>
          <p:nvPr>
            <p:ph type="sldNum" sz="quarter" idx="12"/>
          </p:nvPr>
        </p:nvSpPr>
        <p:spPr>
          <a:xfrm>
            <a:off x="7763256" y="5934456"/>
            <a:ext cx="413375"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F2C7FDD7-1027-4E1D-BDC1-C7BC13BCF3FB}" type="slidenum">
              <a:rPr lang="en-US" altLang="en-US" b="0" i="0" kern="1200" dirty="0">
                <a:solidFill>
                  <a:schemeClr val="tx1"/>
                </a:solidFill>
                <a:effectLst/>
                <a:latin typeface="+mn-lt"/>
                <a:ea typeface="+mn-ea"/>
                <a:cs typeface="+mn-cs"/>
              </a:rPr>
              <a:pPr>
                <a:spcAft>
                  <a:spcPts val="600"/>
                </a:spcAft>
              </a:pPr>
              <a:t>26</a:t>
            </a:fld>
            <a:endParaRPr lang="en-US" altLang="en-US" b="0" i="0" kern="1200" dirty="0">
              <a:solidFill>
                <a:schemeClr val="tx1"/>
              </a:solidFill>
              <a:effectLst/>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78" name="Rectangle 77">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40963" name="Rectangle 2">
            <a:extLst>
              <a:ext uri="{FF2B5EF4-FFF2-40B4-BE49-F238E27FC236}">
                <a16:creationId xmlns:a16="http://schemas.microsoft.com/office/drawing/2014/main" id="{36036CA0-0743-4782-99E9-0317E7E966D1}"/>
              </a:ext>
            </a:extLst>
          </p:cNvPr>
          <p:cNvSpPr>
            <a:spLocks noGrp="1" noRot="1" noChangeArrowheads="1"/>
          </p:cNvSpPr>
          <p:nvPr>
            <p:ph type="title"/>
          </p:nvPr>
        </p:nvSpPr>
        <p:spPr>
          <a:xfrm>
            <a:off x="603315" y="796374"/>
            <a:ext cx="7937369"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90000"/>
              </a:lnSpc>
            </a:pPr>
            <a:r>
              <a:rPr lang="en-US" altLang="en-US" sz="2200" dirty="0">
                <a:solidFill>
                  <a:srgbClr val="FFFFFF"/>
                </a:solidFill>
                <a:latin typeface="Times New Roman" panose="02020603050405020304" pitchFamily="18" charset="0"/>
                <a:cs typeface="Times New Roman" panose="02020603050405020304" pitchFamily="18" charset="0"/>
              </a:rPr>
              <a:t>School Parent and Family Engagement Policy</a:t>
            </a:r>
            <a:br>
              <a:rPr lang="en-US" altLang="en-US" sz="2200" dirty="0">
                <a:solidFill>
                  <a:srgbClr val="FFFFFF"/>
                </a:solidFill>
                <a:latin typeface="Times New Roman" panose="02020603050405020304" pitchFamily="18" charset="0"/>
                <a:cs typeface="Times New Roman" panose="02020603050405020304" pitchFamily="18" charset="0"/>
              </a:rPr>
            </a:br>
            <a:r>
              <a:rPr lang="es-CO" sz="2200" i="1" dirty="0">
                <a:solidFill>
                  <a:srgbClr val="FFFFFF"/>
                </a:solidFill>
                <a:latin typeface="Times New Roman" panose="02020603050405020304" pitchFamily="18" charset="0"/>
                <a:cs typeface="Times New Roman" panose="02020603050405020304" pitchFamily="18" charset="0"/>
              </a:rPr>
              <a:t>Política Escolar para la Participación de los Padres y la Familia</a:t>
            </a:r>
            <a:endParaRPr lang="en-US" altLang="en-US" sz="2200" i="1" dirty="0">
              <a:solidFill>
                <a:srgbClr val="FFFFFF"/>
              </a:solidFill>
              <a:latin typeface="Times New Roman" panose="02020603050405020304" pitchFamily="18" charset="0"/>
              <a:cs typeface="Times New Roman" panose="02020603050405020304" pitchFamily="18" charset="0"/>
            </a:endParaRPr>
          </a:p>
        </p:txBody>
      </p:sp>
      <p:sp>
        <p:nvSpPr>
          <p:cNvPr id="80" name="Rectangle 79">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2" name="Rectangle 81">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23556" name="Rectangle 3">
            <a:extLst>
              <a:ext uri="{FF2B5EF4-FFF2-40B4-BE49-F238E27FC236}">
                <a16:creationId xmlns:a16="http://schemas.microsoft.com/office/drawing/2014/main" id="{538176CF-AB55-4403-BEAA-5818782B25A8}"/>
              </a:ext>
            </a:extLst>
          </p:cNvPr>
          <p:cNvSpPr>
            <a:spLocks noGrp="1" noChangeArrowheads="1"/>
          </p:cNvSpPr>
          <p:nvPr>
            <p:ph idx="1"/>
          </p:nvPr>
        </p:nvSpPr>
        <p:spPr>
          <a:xfrm>
            <a:off x="488060" y="2470295"/>
            <a:ext cx="3905250" cy="3559944"/>
          </a:xfrm>
        </p:spPr>
        <p:txBody>
          <a:bodyPr>
            <a:normAutofit fontScale="85000" lnSpcReduction="20000"/>
          </a:bodyPr>
          <a:lstStyle/>
          <a:p>
            <a:pPr marL="0" indent="0">
              <a:buNone/>
              <a:defRPr/>
            </a:pPr>
            <a:r>
              <a:rPr lang="en-US" altLang="en-US" dirty="0">
                <a:effectLst/>
                <a:latin typeface="Times New Roman" panose="02020603050405020304" pitchFamily="18" charset="0"/>
                <a:cs typeface="Times New Roman" panose="02020603050405020304" pitchFamily="18" charset="0"/>
              </a:rPr>
              <a:t>In addition to the District’s Parent and Family Engagement Policy, each Title I school must:</a:t>
            </a:r>
          </a:p>
          <a:p>
            <a:pPr marL="0" indent="0">
              <a:buNone/>
              <a:defRPr/>
            </a:pPr>
            <a:r>
              <a:rPr lang="en-US" altLang="en-US" dirty="0">
                <a:effectLst/>
                <a:latin typeface="Times New Roman" panose="02020603050405020304" pitchFamily="18" charset="0"/>
                <a:cs typeface="Times New Roman" panose="02020603050405020304" pitchFamily="18" charset="0"/>
              </a:rPr>
              <a:t> </a:t>
            </a:r>
          </a:p>
          <a:p>
            <a:pPr eaLnBrk="1" hangingPunct="1">
              <a:defRPr/>
            </a:pPr>
            <a:r>
              <a:rPr lang="en-US" altLang="en-US" dirty="0">
                <a:latin typeface="Times New Roman" panose="02020603050405020304" pitchFamily="18" charset="0"/>
                <a:cs typeface="Times New Roman" panose="02020603050405020304" pitchFamily="18" charset="0"/>
              </a:rPr>
              <a:t>Develop, with parents, its own written School Title I Parent and Family Engagement Policy at the beginning of each year. </a:t>
            </a:r>
          </a:p>
          <a:p>
            <a:pPr eaLnBrk="1" hangingPunct="1">
              <a:defRPr/>
            </a:pPr>
            <a:r>
              <a:rPr lang="en-US" altLang="en-US" dirty="0">
                <a:latin typeface="Times New Roman" panose="02020603050405020304" pitchFamily="18" charset="0"/>
                <a:cs typeface="Times New Roman" panose="02020603050405020304" pitchFamily="18" charset="0"/>
              </a:rPr>
              <a:t>Mail the policy to parents in the Fall semester so parents know how the school will support them during the year.</a:t>
            </a:r>
          </a:p>
          <a:p>
            <a:pPr marL="0" indent="0">
              <a:buNone/>
              <a:defRPr/>
            </a:pPr>
            <a:endParaRPr lang="en-US" altLang="en-US" dirty="0">
              <a:effectLst/>
              <a:latin typeface="Times New Roman" panose="02020603050405020304" pitchFamily="18" charset="0"/>
              <a:cs typeface="Times New Roman" panose="02020603050405020304" pitchFamily="18" charset="0"/>
            </a:endParaRPr>
          </a:p>
          <a:p>
            <a:pPr marL="0" indent="0">
              <a:buClr>
                <a:schemeClr val="bg1"/>
              </a:buClr>
              <a:buNone/>
              <a:defRPr/>
            </a:pPr>
            <a:endParaRPr lang="en-US" altLang="en-US"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002C2247-E490-4945-859F-0B363E6DED81}"/>
              </a:ext>
            </a:extLst>
          </p:cNvPr>
          <p:cNvSpPr>
            <a:spLocks noGrp="1"/>
          </p:cNvSpPr>
          <p:nvPr>
            <p:ph type="ftr" sz="quarter" idx="11"/>
          </p:nvPr>
        </p:nvSpPr>
        <p:spPr>
          <a:xfrm>
            <a:off x="971550" y="5969000"/>
            <a:ext cx="5479425" cy="279400"/>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rPr>
              <a:t>Office of the Chief of Special Education, Equity and Access</a:t>
            </a:r>
          </a:p>
        </p:txBody>
      </p:sp>
      <p:sp>
        <p:nvSpPr>
          <p:cNvPr id="40966" name="Slide Number Placeholder 1">
            <a:extLst>
              <a:ext uri="{FF2B5EF4-FFF2-40B4-BE49-F238E27FC236}">
                <a16:creationId xmlns:a16="http://schemas.microsoft.com/office/drawing/2014/main" id="{9A89D9CC-4F73-47D8-8518-70A97DBC6FAF}"/>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fld id="{909C6A24-FC0F-48A4-A2BA-2BF49D129E79}" type="slidenum">
              <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27</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Rectangle 3">
            <a:extLst>
              <a:ext uri="{FF2B5EF4-FFF2-40B4-BE49-F238E27FC236}">
                <a16:creationId xmlns:a16="http://schemas.microsoft.com/office/drawing/2014/main" id="{D064760C-DAFC-4775-A473-C70036712CBD}"/>
              </a:ext>
            </a:extLst>
          </p:cNvPr>
          <p:cNvSpPr txBox="1">
            <a:spLocks noChangeArrowheads="1"/>
          </p:cNvSpPr>
          <p:nvPr/>
        </p:nvSpPr>
        <p:spPr>
          <a:xfrm>
            <a:off x="4750692" y="2548756"/>
            <a:ext cx="3905250" cy="3559944"/>
          </a:xfrm>
          <a:prstGeom prst="rect">
            <a:avLst/>
          </a:prstGeom>
        </p:spPr>
        <p:txBody>
          <a:bodyPr vert="horz" lIns="91440" tIns="45720" rIns="91440" bIns="45720" rtlCol="0" anchor="t">
            <a:normAutofit fontScale="70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defRPr/>
            </a:pPr>
            <a:r>
              <a:rPr lang="es-CO" dirty="0">
                <a:solidFill>
                  <a:srgbClr val="0070C0"/>
                </a:solidFill>
                <a:latin typeface="Times New Roman" panose="02020603050405020304" pitchFamily="18" charset="0"/>
                <a:cs typeface="Times New Roman" panose="02020603050405020304" pitchFamily="18" charset="0"/>
              </a:rPr>
              <a:t>Además de la Política del Distrito para la Involucración de los Padres y las Familias, cada escuela de Título I debe de hacer lo siguiente:</a:t>
            </a:r>
          </a:p>
          <a:p>
            <a:pPr marL="0" indent="0">
              <a:buFont typeface="Arial"/>
              <a:buNone/>
              <a:defRPr/>
            </a:pPr>
            <a:r>
              <a:rPr lang="es-CO" dirty="0">
                <a:solidFill>
                  <a:srgbClr val="0070C0"/>
                </a:solidFill>
                <a:latin typeface="Times New Roman" panose="02020603050405020304" pitchFamily="18" charset="0"/>
                <a:cs typeface="Times New Roman" panose="02020603050405020304" pitchFamily="18" charset="0"/>
              </a:rPr>
              <a:t> </a:t>
            </a:r>
          </a:p>
          <a:p>
            <a:pPr>
              <a:defRPr/>
            </a:pPr>
            <a:r>
              <a:rPr lang="es-CO" dirty="0">
                <a:solidFill>
                  <a:srgbClr val="0070C0"/>
                </a:solidFill>
                <a:latin typeface="Times New Roman" panose="02020603050405020304" pitchFamily="18" charset="0"/>
                <a:cs typeface="Times New Roman" panose="02020603050405020304" pitchFamily="18" charset="0"/>
              </a:rPr>
              <a:t>Desarrollar, con los padres, su propia Política Escolar Título I para la Involucración de los Padres y la Familia escrita al principio de cada año. </a:t>
            </a:r>
          </a:p>
          <a:p>
            <a:pPr>
              <a:defRPr/>
            </a:pPr>
            <a:r>
              <a:rPr lang="es-CO" dirty="0">
                <a:solidFill>
                  <a:srgbClr val="0070C0"/>
                </a:solidFill>
                <a:latin typeface="Times New Roman" panose="02020603050405020304" pitchFamily="18" charset="0"/>
                <a:cs typeface="Times New Roman" panose="02020603050405020304" pitchFamily="18" charset="0"/>
              </a:rPr>
              <a:t>Enviar la política por correo a los padres en el semestre de otoño para que los padres sepan cómo la escuela los apoyará durante el año.</a:t>
            </a:r>
          </a:p>
          <a:p>
            <a:pPr marL="0" indent="0">
              <a:buFont typeface="Arial"/>
              <a:buNone/>
              <a:defRPr/>
            </a:pPr>
            <a:endParaRPr lang="en-US" altLang="en-US" dirty="0">
              <a:latin typeface="Times New Roman" panose="02020603050405020304" pitchFamily="18" charset="0"/>
              <a:cs typeface="Times New Roman" panose="02020603050405020304" pitchFamily="18" charset="0"/>
            </a:endParaRPr>
          </a:p>
          <a:p>
            <a:pPr marL="0" indent="0">
              <a:buClr>
                <a:schemeClr val="bg1"/>
              </a:buClr>
              <a:buFont typeface="Arial"/>
              <a:buNone/>
              <a:defRPr/>
            </a:pPr>
            <a:endParaRPr lang="en-US" altLang="en-US"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047074C-EF18-4E05-ABB5-C152353FB7B2}"/>
              </a:ext>
            </a:extLst>
          </p:cNvPr>
          <p:cNvSpPr>
            <a:spLocks noGrp="1"/>
          </p:cNvSpPr>
          <p:nvPr>
            <p:ph type="title"/>
          </p:nvPr>
        </p:nvSpPr>
        <p:spPr>
          <a:xfrm>
            <a:off x="603315" y="796374"/>
            <a:ext cx="7937369" cy="880027"/>
          </a:xfrm>
        </p:spPr>
        <p:txBody>
          <a:bodyPr vert="horz" lIns="91440" tIns="45720" rIns="91440" bIns="45720" rtlCol="0" anchor="ctr">
            <a:normAutofit fontScale="90000"/>
          </a:bodyPr>
          <a:lstStyle/>
          <a:p>
            <a:pPr>
              <a:buClrTx/>
              <a:buSzTx/>
            </a:pPr>
            <a:r>
              <a:rPr lang="en-US" altLang="en-US" sz="4400" dirty="0">
                <a:solidFill>
                  <a:srgbClr val="FFFFFF"/>
                </a:solidFill>
              </a:rPr>
              <a:t>Required School-level Activities </a:t>
            </a:r>
            <a:r>
              <a:rPr lang="es-CO" sz="4400" i="1" dirty="0">
                <a:solidFill>
                  <a:srgbClr val="FFFFFF"/>
                </a:solidFill>
              </a:rPr>
              <a:t>Actividades Requeridas a Nivel Escolar</a:t>
            </a:r>
            <a:endParaRPr lang="en-US" altLang="en-US" sz="4400" i="1" dirty="0">
              <a:solidFill>
                <a:srgbClr val="FFFFFF"/>
              </a:solidFill>
            </a:endParaRPr>
          </a:p>
        </p:txBody>
      </p:sp>
      <p:sp>
        <p:nvSpPr>
          <p:cNvPr id="79" name="Rectangle 78">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C0F877CB-B3B9-4A13-B406-8AF924C3105E}"/>
              </a:ext>
            </a:extLst>
          </p:cNvPr>
          <p:cNvSpPr>
            <a:spLocks noGrp="1"/>
          </p:cNvSpPr>
          <p:nvPr>
            <p:ph idx="1"/>
          </p:nvPr>
        </p:nvSpPr>
        <p:spPr>
          <a:xfrm>
            <a:off x="363473" y="2430723"/>
            <a:ext cx="4360928" cy="3263612"/>
          </a:xfrm>
        </p:spPr>
        <p:txBody>
          <a:bodyPr vert="horz" lIns="91440" tIns="45720" rIns="91440" bIns="45720" rtlCol="0" anchor="t">
            <a:noAutofit/>
          </a:bodyPr>
          <a:lstStyle/>
          <a:p>
            <a:pPr>
              <a:lnSpc>
                <a:spcPct val="90000"/>
              </a:lnSpc>
            </a:pPr>
            <a:r>
              <a:rPr lang="en-US" altLang="en-US" sz="1800" dirty="0"/>
              <a:t>Annual Title I Meeting</a:t>
            </a:r>
          </a:p>
          <a:p>
            <a:pPr>
              <a:lnSpc>
                <a:spcPct val="90000"/>
              </a:lnSpc>
            </a:pPr>
            <a:r>
              <a:rPr lang="en-US" altLang="en-US" sz="1800" dirty="0"/>
              <a:t>Flexible number of meetings</a:t>
            </a:r>
          </a:p>
          <a:p>
            <a:pPr>
              <a:lnSpc>
                <a:spcPct val="90000"/>
              </a:lnSpc>
            </a:pPr>
            <a:r>
              <a:rPr lang="en-US" altLang="en-US" sz="1800" dirty="0"/>
              <a:t>Workshops on curriculum and assessment</a:t>
            </a:r>
          </a:p>
          <a:p>
            <a:pPr>
              <a:lnSpc>
                <a:spcPct val="90000"/>
              </a:lnSpc>
            </a:pPr>
            <a:r>
              <a:rPr lang="en-US" altLang="en-US" sz="1800" dirty="0"/>
              <a:t>Opportunity to request regular meetings</a:t>
            </a:r>
          </a:p>
          <a:p>
            <a:pPr>
              <a:lnSpc>
                <a:spcPct val="90000"/>
              </a:lnSpc>
            </a:pPr>
            <a:r>
              <a:rPr lang="en-US" altLang="en-US" sz="1800" dirty="0"/>
              <a:t>School Parent and Family Engagement Policy </a:t>
            </a:r>
          </a:p>
          <a:p>
            <a:pPr>
              <a:lnSpc>
                <a:spcPct val="90000"/>
              </a:lnSpc>
            </a:pPr>
            <a:r>
              <a:rPr lang="en-US" altLang="en-US" sz="1800" dirty="0"/>
              <a:t>School-Parent Compact (a component of the school policy)</a:t>
            </a:r>
          </a:p>
          <a:p>
            <a:pPr>
              <a:lnSpc>
                <a:spcPct val="90000"/>
              </a:lnSpc>
            </a:pPr>
            <a:r>
              <a:rPr lang="en-US" altLang="en-US" sz="1800" dirty="0"/>
              <a:t>Training of staff and parents to partner with each other</a:t>
            </a:r>
          </a:p>
        </p:txBody>
      </p:sp>
      <p:sp>
        <p:nvSpPr>
          <p:cNvPr id="2" name="Footer Placeholder 1">
            <a:extLst>
              <a:ext uri="{FF2B5EF4-FFF2-40B4-BE49-F238E27FC236}">
                <a16:creationId xmlns:a16="http://schemas.microsoft.com/office/drawing/2014/main" id="{ACE8790E-F73D-4F06-A958-F50E1ABC462A}"/>
              </a:ext>
            </a:extLst>
          </p:cNvPr>
          <p:cNvSpPr>
            <a:spLocks noGrp="1"/>
          </p:cNvSpPr>
          <p:nvPr>
            <p:ph type="ftr" sz="quarter" idx="11"/>
          </p:nvPr>
        </p:nvSpPr>
        <p:spPr>
          <a:xfrm>
            <a:off x="439087" y="6252828"/>
            <a:ext cx="5479425" cy="279400"/>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Office of the Chief of Special Education, Equity and Access</a:t>
            </a:r>
          </a:p>
        </p:txBody>
      </p:sp>
      <p:sp>
        <p:nvSpPr>
          <p:cNvPr id="43014" name="Slide Number Placeholder 1">
            <a:extLst>
              <a:ext uri="{FF2B5EF4-FFF2-40B4-BE49-F238E27FC236}">
                <a16:creationId xmlns:a16="http://schemas.microsoft.com/office/drawing/2014/main" id="{A72AEDE2-805A-4C00-AD66-51B918B82685}"/>
              </a:ext>
            </a:extLst>
          </p:cNvPr>
          <p:cNvSpPr>
            <a:spLocks noGrp="1" noChangeArrowheads="1"/>
          </p:cNvSpPr>
          <p:nvPr>
            <p:ph type="sldNum" sz="quarter" idx="12"/>
          </p:nvPr>
        </p:nvSpPr>
        <p:spPr>
          <a:xfrm>
            <a:off x="8172447" y="6252828"/>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B0DD9EF2-9784-43BD-9FB3-1D48226FA959}" type="slidenum">
              <a:rPr lang="en-US" altLang="en-US" b="0" i="0" kern="1200" dirty="0">
                <a:solidFill>
                  <a:schemeClr val="tx1"/>
                </a:solidFill>
                <a:effectLst/>
                <a:latin typeface="+mn-lt"/>
                <a:ea typeface="+mn-ea"/>
                <a:cs typeface="+mn-cs"/>
              </a:rPr>
              <a:pPr>
                <a:spcAft>
                  <a:spcPts val="600"/>
                </a:spcAft>
              </a:pPr>
              <a:t>28</a:t>
            </a:fld>
            <a:endParaRPr lang="en-US" altLang="en-US" b="0" i="0" kern="1200" dirty="0">
              <a:solidFill>
                <a:schemeClr val="tx1"/>
              </a:solidFill>
              <a:effectLst/>
              <a:latin typeface="+mn-lt"/>
              <a:ea typeface="+mn-ea"/>
              <a:cs typeface="+mn-cs"/>
            </a:endParaRPr>
          </a:p>
        </p:txBody>
      </p:sp>
      <p:sp>
        <p:nvSpPr>
          <p:cNvPr id="10" name="Content Placeholder 3">
            <a:extLst>
              <a:ext uri="{FF2B5EF4-FFF2-40B4-BE49-F238E27FC236}">
                <a16:creationId xmlns:a16="http://schemas.microsoft.com/office/drawing/2014/main" id="{6A5EFBB9-CCD8-4B88-B78D-9675A71909C6}"/>
              </a:ext>
            </a:extLst>
          </p:cNvPr>
          <p:cNvSpPr txBox="1">
            <a:spLocks/>
          </p:cNvSpPr>
          <p:nvPr/>
        </p:nvSpPr>
        <p:spPr>
          <a:xfrm>
            <a:off x="4876800" y="2430723"/>
            <a:ext cx="3663884" cy="326361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nSpc>
                <a:spcPct val="90000"/>
              </a:lnSpc>
            </a:pPr>
            <a:r>
              <a:rPr lang="es-CO" sz="1700" dirty="0">
                <a:solidFill>
                  <a:srgbClr val="0070C0"/>
                </a:solidFill>
              </a:rPr>
              <a:t>Reunión Título I cada año</a:t>
            </a:r>
          </a:p>
          <a:p>
            <a:pPr>
              <a:lnSpc>
                <a:spcPct val="90000"/>
              </a:lnSpc>
            </a:pPr>
            <a:r>
              <a:rPr lang="es-CO" sz="1700" dirty="0">
                <a:solidFill>
                  <a:srgbClr val="0070C0"/>
                </a:solidFill>
              </a:rPr>
              <a:t>Número flexible de reuniones</a:t>
            </a:r>
          </a:p>
          <a:p>
            <a:pPr>
              <a:lnSpc>
                <a:spcPct val="90000"/>
              </a:lnSpc>
            </a:pPr>
            <a:r>
              <a:rPr lang="es-CO" sz="1700" dirty="0">
                <a:solidFill>
                  <a:srgbClr val="0070C0"/>
                </a:solidFill>
              </a:rPr>
              <a:t>Talleres acerca del plan de estudios y las evaluaciones</a:t>
            </a:r>
          </a:p>
          <a:p>
            <a:pPr>
              <a:lnSpc>
                <a:spcPct val="90000"/>
              </a:lnSpc>
            </a:pPr>
            <a:r>
              <a:rPr lang="es-CO" sz="1700" dirty="0">
                <a:solidFill>
                  <a:srgbClr val="0070C0"/>
                </a:solidFill>
              </a:rPr>
              <a:t>Oportunidades para solicitar reuniones ordinarias</a:t>
            </a:r>
          </a:p>
          <a:p>
            <a:pPr>
              <a:lnSpc>
                <a:spcPct val="90000"/>
              </a:lnSpc>
            </a:pPr>
            <a:r>
              <a:rPr lang="es-CO" sz="1700" dirty="0">
                <a:solidFill>
                  <a:srgbClr val="0070C0"/>
                </a:solidFill>
              </a:rPr>
              <a:t>Política Escolar para la Participación de los Padres y la Familia </a:t>
            </a:r>
          </a:p>
          <a:p>
            <a:pPr>
              <a:lnSpc>
                <a:spcPct val="90000"/>
              </a:lnSpc>
            </a:pPr>
            <a:r>
              <a:rPr lang="es-CO" sz="1700" dirty="0">
                <a:solidFill>
                  <a:srgbClr val="0070C0"/>
                </a:solidFill>
              </a:rPr>
              <a:t>Contrato entre la Escuela y los Padres (un componente de la política escolar)</a:t>
            </a:r>
          </a:p>
          <a:p>
            <a:pPr>
              <a:lnSpc>
                <a:spcPct val="90000"/>
              </a:lnSpc>
            </a:pPr>
            <a:r>
              <a:rPr lang="es-CO" sz="1700" dirty="0">
                <a:solidFill>
                  <a:srgbClr val="0070C0"/>
                </a:solidFill>
              </a:rPr>
              <a:t>Capacitación del personal y los padres para que se asocien entre sí</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06000BCC-1513-4823-993D-5C55429F9A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1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a:extLst>
              <a:ext uri="{FF2B5EF4-FFF2-40B4-BE49-F238E27FC236}">
                <a16:creationId xmlns:a16="http://schemas.microsoft.com/office/drawing/2014/main" id="{9C802128-BD9D-4392-845F-414FA79692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35" y="893"/>
            <a:ext cx="9172470" cy="6856214"/>
            <a:chOff x="-15736" y="0"/>
            <a:chExt cx="12229962" cy="6856214"/>
          </a:xfrm>
        </p:grpSpPr>
        <p:pic>
          <p:nvPicPr>
            <p:cNvPr id="194" name="Picture 193">
              <a:extLst>
                <a:ext uri="{FF2B5EF4-FFF2-40B4-BE49-F238E27FC236}">
                  <a16:creationId xmlns:a16="http://schemas.microsoft.com/office/drawing/2014/main" id="{9F3E436C-CDF0-4D56-908E-C221B3227A5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95" name="Rectangle 194">
              <a:extLst>
                <a:ext uri="{FF2B5EF4-FFF2-40B4-BE49-F238E27FC236}">
                  <a16:creationId xmlns:a16="http://schemas.microsoft.com/office/drawing/2014/main" id="{1B0C27FB-26B8-417F-8720-C72BDADAD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96" name="Picture 195">
              <a:extLst>
                <a:ext uri="{FF2B5EF4-FFF2-40B4-BE49-F238E27FC236}">
                  <a16:creationId xmlns:a16="http://schemas.microsoft.com/office/drawing/2014/main" id="{9220F840-8FAA-40E7-9C1B-5A93DF1790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97" name="Picture 196">
              <a:extLst>
                <a:ext uri="{FF2B5EF4-FFF2-40B4-BE49-F238E27FC236}">
                  <a16:creationId xmlns:a16="http://schemas.microsoft.com/office/drawing/2014/main" id="{0A5ADA86-63DC-4D08-B68D-0DBD66B5373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BF93960D-0799-4F37-B5DE-E514E143B76B}"/>
              </a:ext>
            </a:extLst>
          </p:cNvPr>
          <p:cNvSpPr>
            <a:spLocks noGrp="1"/>
          </p:cNvSpPr>
          <p:nvPr>
            <p:ph type="title"/>
          </p:nvPr>
        </p:nvSpPr>
        <p:spPr>
          <a:xfrm>
            <a:off x="971551" y="982132"/>
            <a:ext cx="7200897" cy="1303867"/>
          </a:xfrm>
        </p:spPr>
        <p:txBody>
          <a:bodyPr>
            <a:normAutofit/>
          </a:bodyPr>
          <a:lstStyle/>
          <a:p>
            <a:pPr>
              <a:lnSpc>
                <a:spcPct val="90000"/>
              </a:lnSpc>
              <a:defRPr/>
            </a:pPr>
            <a:r>
              <a:rPr lang="en-US" altLang="en-US" sz="1600" dirty="0">
                <a:latin typeface="Times New Roman" panose="02020603050405020304" pitchFamily="18" charset="0"/>
                <a:cs typeface="Times New Roman" panose="02020603050405020304" pitchFamily="18" charset="0"/>
              </a:rPr>
              <a:t>Required Set-Aside for Parent and Family Engagement </a:t>
            </a:r>
            <a:br>
              <a:rPr lang="en-US" altLang="en-US" sz="1600" dirty="0">
                <a:latin typeface="Times New Roman" panose="02020603050405020304" pitchFamily="18" charset="0"/>
                <a:cs typeface="Times New Roman" panose="02020603050405020304" pitchFamily="18" charset="0"/>
              </a:rPr>
            </a:br>
            <a:r>
              <a:rPr lang="en-US" altLang="en-US" sz="1600" dirty="0">
                <a:latin typeface="Times New Roman" panose="02020603050405020304" pitchFamily="18" charset="0"/>
                <a:cs typeface="Times New Roman" panose="02020603050405020304" pitchFamily="18" charset="0"/>
              </a:rPr>
              <a:t>(Program Code 7E046)</a:t>
            </a:r>
            <a:br>
              <a:rPr lang="en-US" altLang="en-US" sz="1600" dirty="0">
                <a:latin typeface="Times New Roman" panose="02020603050405020304" pitchFamily="18" charset="0"/>
                <a:cs typeface="Times New Roman" panose="02020603050405020304" pitchFamily="18" charset="0"/>
              </a:rPr>
            </a:br>
            <a:br>
              <a:rPr lang="en-US" altLang="en-US" sz="1600" dirty="0">
                <a:latin typeface="Times New Roman" panose="02020603050405020304" pitchFamily="18" charset="0"/>
                <a:cs typeface="Times New Roman" panose="02020603050405020304" pitchFamily="18" charset="0"/>
              </a:rPr>
            </a:br>
            <a:r>
              <a:rPr lang="es-CO" sz="1600" i="1" dirty="0">
                <a:latin typeface="Times New Roman" panose="02020603050405020304" pitchFamily="18" charset="0"/>
                <a:cs typeface="Times New Roman" panose="02020603050405020304" pitchFamily="18" charset="0"/>
              </a:rPr>
              <a:t>Apartado requerido para la involucración de los padres y las familias</a:t>
            </a:r>
            <a:br>
              <a:rPr lang="es-CO" sz="1600" i="1" dirty="0">
                <a:latin typeface="Times New Roman" panose="02020603050405020304" pitchFamily="18" charset="0"/>
                <a:cs typeface="Times New Roman" panose="02020603050405020304" pitchFamily="18" charset="0"/>
              </a:rPr>
            </a:br>
            <a:r>
              <a:rPr lang="es-CO" sz="1600" i="1" dirty="0">
                <a:latin typeface="Times New Roman" panose="02020603050405020304" pitchFamily="18" charset="0"/>
                <a:cs typeface="Times New Roman" panose="02020603050405020304" pitchFamily="18" charset="0"/>
              </a:rPr>
              <a:t>(Código de Programa 7E046)</a:t>
            </a:r>
            <a:endParaRPr lang="en-US" sz="1600" i="1" dirty="0"/>
          </a:p>
        </p:txBody>
      </p:sp>
      <p:cxnSp>
        <p:nvCxnSpPr>
          <p:cNvPr id="198" name="Straight Connector 197">
            <a:extLst>
              <a:ext uri="{FF2B5EF4-FFF2-40B4-BE49-F238E27FC236}">
                <a16:creationId xmlns:a16="http://schemas.microsoft.com/office/drawing/2014/main" id="{D847A877-BD6E-4B4B-9EB1-0725930415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4" name="Footer Placeholder 3">
            <a:extLst>
              <a:ext uri="{FF2B5EF4-FFF2-40B4-BE49-F238E27FC236}">
                <a16:creationId xmlns:a16="http://schemas.microsoft.com/office/drawing/2014/main" id="{E7C6E369-7038-48D1-B89F-3310F553BA6E}"/>
              </a:ext>
            </a:extLst>
          </p:cNvPr>
          <p:cNvSpPr>
            <a:spLocks noGrp="1"/>
          </p:cNvSpPr>
          <p:nvPr>
            <p:ph type="ftr" sz="quarter" idx="11"/>
          </p:nvPr>
        </p:nvSpPr>
        <p:spPr>
          <a:xfrm>
            <a:off x="971550" y="5969000"/>
            <a:ext cx="5479425" cy="279400"/>
          </a:xfrm>
        </p:spPr>
        <p:txBody>
          <a:bodyPr>
            <a:normAutofit/>
          </a:bodyPr>
          <a:lstStyle/>
          <a:p>
            <a:pPr>
              <a:spcAft>
                <a:spcPts val="600"/>
              </a:spcAft>
            </a:pPr>
            <a:r>
              <a:rPr lang="en-US"/>
              <a:t>Office of the Chief of Special Education, Equity and Access</a:t>
            </a:r>
          </a:p>
        </p:txBody>
      </p:sp>
      <p:sp>
        <p:nvSpPr>
          <p:cNvPr id="45060" name="Slide Number Placeholder 3">
            <a:extLst>
              <a:ext uri="{FF2B5EF4-FFF2-40B4-BE49-F238E27FC236}">
                <a16:creationId xmlns:a16="http://schemas.microsoft.com/office/drawing/2014/main" id="{80FB2AA6-6478-4CAA-AA0F-DB9579A8C055}"/>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2F98966F-67FE-48EB-AE19-D5D01B0544BE}" type="slidenum">
              <a:rPr lang="en-US" altLang="en-US" b="0">
                <a:latin typeface="Arial" panose="020B0604020202020204" pitchFamily="34" charset="0"/>
              </a:rPr>
              <a:pPr>
                <a:spcAft>
                  <a:spcPts val="600"/>
                </a:spcAft>
              </a:pPr>
              <a:t>29</a:t>
            </a:fld>
            <a:endParaRPr lang="en-US" altLang="en-US" b="0">
              <a:latin typeface="Arial" panose="020B0604020202020204" pitchFamily="34" charset="0"/>
            </a:endParaRPr>
          </a:p>
        </p:txBody>
      </p:sp>
      <p:graphicFrame>
        <p:nvGraphicFramePr>
          <p:cNvPr id="45062" name="Content Placeholder 2">
            <a:extLst>
              <a:ext uri="{FF2B5EF4-FFF2-40B4-BE49-F238E27FC236}">
                <a16:creationId xmlns:a16="http://schemas.microsoft.com/office/drawing/2014/main" id="{5AEF9995-F671-4A70-AC3B-47FC94545F0D}"/>
              </a:ext>
            </a:extLst>
          </p:cNvPr>
          <p:cNvGraphicFramePr>
            <a:graphicFrameLocks noGrp="1"/>
          </p:cNvGraphicFramePr>
          <p:nvPr>
            <p:ph idx="1"/>
            <p:extLst>
              <p:ext uri="{D42A27DB-BD31-4B8C-83A1-F6EECF244321}">
                <p14:modId xmlns:p14="http://schemas.microsoft.com/office/powerpoint/2010/main" val="3609545365"/>
              </p:ext>
            </p:extLst>
          </p:nvPr>
        </p:nvGraphicFramePr>
        <p:xfrm>
          <a:off x="971550" y="2556932"/>
          <a:ext cx="7200897" cy="33189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8196" name="Rectangle 3">
            <a:extLst>
              <a:ext uri="{FF2B5EF4-FFF2-40B4-BE49-F238E27FC236}">
                <a16:creationId xmlns:a16="http://schemas.microsoft.com/office/drawing/2014/main" id="{07BB5796-B3AF-45C9-BF4A-3A0970DC7D9E}"/>
              </a:ext>
            </a:extLst>
          </p:cNvPr>
          <p:cNvSpPr>
            <a:spLocks noGrp="1" noChangeArrowheads="1"/>
          </p:cNvSpPr>
          <p:nvPr>
            <p:ph sz="half"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92500" lnSpcReduction="10000"/>
          </a:bodyPr>
          <a:lstStyle/>
          <a:p>
            <a:pPr marL="0" indent="0"/>
            <a:endParaRPr lang="en-US" altLang="en-US" dirty="0"/>
          </a:p>
          <a:p>
            <a:pPr marL="0" indent="0">
              <a:buNone/>
            </a:pPr>
            <a:r>
              <a:rPr lang="en-US" altLang="en-US" sz="3600" dirty="0"/>
              <a:t>To inform parents and family members about the Title I Program and its requirements</a:t>
            </a:r>
          </a:p>
          <a:p>
            <a:pPr marL="0" indent="0">
              <a:buNone/>
            </a:pPr>
            <a:endParaRPr lang="en-US" altLang="en-US" sz="3600" dirty="0"/>
          </a:p>
          <a:p>
            <a:pPr marL="0" indent="0">
              <a:buNone/>
            </a:pPr>
            <a:endParaRPr lang="en-US" altLang="en-US" sz="3600" dirty="0"/>
          </a:p>
          <a:p>
            <a:pPr marL="0" indent="0"/>
            <a:endParaRPr lang="en-US" altLang="en-US" dirty="0"/>
          </a:p>
          <a:p>
            <a:pPr marL="0" indent="0"/>
            <a:endParaRPr lang="en-US" altLang="en-US" dirty="0"/>
          </a:p>
        </p:txBody>
      </p:sp>
      <p:sp>
        <p:nvSpPr>
          <p:cNvPr id="4" name="Content Placeholder 3">
            <a:extLst>
              <a:ext uri="{FF2B5EF4-FFF2-40B4-BE49-F238E27FC236}">
                <a16:creationId xmlns:a16="http://schemas.microsoft.com/office/drawing/2014/main" id="{641EEF25-A2E6-4DAB-9AE6-E5F5F6BD78CB}"/>
              </a:ext>
            </a:extLst>
          </p:cNvPr>
          <p:cNvSpPr>
            <a:spLocks noGrp="1"/>
          </p:cNvSpPr>
          <p:nvPr>
            <p:ph sz="half" idx="2"/>
          </p:nvPr>
        </p:nvSpPr>
        <p:spPr>
          <a:xfrm>
            <a:off x="4953000" y="2487168"/>
            <a:ext cx="3337560" cy="3447288"/>
          </a:xfrm>
        </p:spPr>
        <p:txBody>
          <a:bodyPr>
            <a:normAutofit fontScale="92500" lnSpcReduction="10000"/>
          </a:bodyPr>
          <a:lstStyle/>
          <a:p>
            <a:pPr marL="0" indent="0">
              <a:buNone/>
            </a:pPr>
            <a:endParaRPr lang="es-CO" sz="3200" dirty="0"/>
          </a:p>
          <a:p>
            <a:pPr marL="0" indent="0">
              <a:buNone/>
            </a:pPr>
            <a:r>
              <a:rPr lang="es-CO" sz="3200" dirty="0">
                <a:solidFill>
                  <a:srgbClr val="0070C0"/>
                </a:solidFill>
              </a:rPr>
              <a:t>Informar a los padres y las familias acerca del Programa Título I y sus </a:t>
            </a:r>
            <a:r>
              <a:rPr lang="es-CO" sz="3200" dirty="0" err="1">
                <a:solidFill>
                  <a:srgbClr val="0070C0"/>
                </a:solidFill>
              </a:rPr>
              <a:t>equisitos</a:t>
            </a:r>
            <a:endParaRPr lang="es-CO" sz="3200" dirty="0">
              <a:solidFill>
                <a:srgbClr val="0070C0"/>
              </a:solidFill>
            </a:endParaRPr>
          </a:p>
        </p:txBody>
      </p:sp>
      <p:sp>
        <p:nvSpPr>
          <p:cNvPr id="2" name="Footer Placeholder 1">
            <a:extLst>
              <a:ext uri="{FF2B5EF4-FFF2-40B4-BE49-F238E27FC236}">
                <a16:creationId xmlns:a16="http://schemas.microsoft.com/office/drawing/2014/main" id="{E9F0A6F7-85D6-493B-99BF-2BD67FEB371E}"/>
              </a:ext>
            </a:extLst>
          </p:cNvPr>
          <p:cNvSpPr>
            <a:spLocks noGrp="1"/>
          </p:cNvSpPr>
          <p:nvPr>
            <p:ph type="ftr" sz="quarter" idx="11"/>
          </p:nvPr>
        </p:nvSpPr>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Office of the Chief of Special Education, Equity and Access</a:t>
            </a:r>
          </a:p>
        </p:txBody>
      </p:sp>
      <p:sp>
        <p:nvSpPr>
          <p:cNvPr id="8197" name="Slide Number Placeholder 1">
            <a:extLst>
              <a:ext uri="{FF2B5EF4-FFF2-40B4-BE49-F238E27FC236}">
                <a16:creationId xmlns:a16="http://schemas.microsoft.com/office/drawing/2014/main" id="{D68853D5-086A-428B-A7E6-85C23821A4C9}"/>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lr>
                <a:schemeClr val="hlink"/>
              </a:buClr>
              <a:buSzPct val="70000"/>
              <a:buFont typeface="Wingdings" panose="05000000000000000000" pitchFamily="2" charset="2"/>
              <a:buChar char="n"/>
              <a:defRPr sz="2401">
                <a:solidFill>
                  <a:schemeClr val="tx1"/>
                </a:solidFill>
                <a:latin typeface="Garamond" panose="02020404030301010803" pitchFamily="18" charset="0"/>
              </a:defRPr>
            </a:lvl1pPr>
            <a:lvl2pPr marL="557361" indent="-214370">
              <a:spcBef>
                <a:spcPct val="20000"/>
              </a:spcBef>
              <a:buClr>
                <a:schemeClr val="accent2"/>
              </a:buClr>
              <a:buSzPct val="70000"/>
              <a:buFont typeface="Wingdings" panose="05000000000000000000" pitchFamily="2" charset="2"/>
              <a:buChar char="n"/>
              <a:defRPr sz="2101">
                <a:solidFill>
                  <a:schemeClr val="tx1"/>
                </a:solidFill>
                <a:latin typeface="Garamond" panose="02020404030301010803" pitchFamily="18" charset="0"/>
              </a:defRPr>
            </a:lvl2pPr>
            <a:lvl3pPr marL="857479" indent="-171496">
              <a:spcBef>
                <a:spcPct val="20000"/>
              </a:spcBef>
              <a:buClr>
                <a:schemeClr val="tx2"/>
              </a:buClr>
              <a:buSzPct val="70000"/>
              <a:buFont typeface="Wingdings" panose="05000000000000000000" pitchFamily="2" charset="2"/>
              <a:buChar char="n"/>
              <a:defRPr sz="1800">
                <a:solidFill>
                  <a:schemeClr val="tx1"/>
                </a:solidFill>
                <a:latin typeface="Garamond" panose="02020404030301010803" pitchFamily="18" charset="0"/>
              </a:defRPr>
            </a:lvl3pPr>
            <a:lvl4pPr marL="1200470" indent="-171496">
              <a:spcBef>
                <a:spcPct val="20000"/>
              </a:spcBef>
              <a:buClr>
                <a:schemeClr val="accent2"/>
              </a:buClr>
              <a:buSzPct val="70000"/>
              <a:buFont typeface="Wingdings" panose="05000000000000000000" pitchFamily="2" charset="2"/>
              <a:buChar char="n"/>
              <a:defRPr sz="1500">
                <a:solidFill>
                  <a:schemeClr val="tx1"/>
                </a:solidFill>
                <a:latin typeface="Garamond" panose="02020404030301010803" pitchFamily="18" charset="0"/>
              </a:defRPr>
            </a:lvl4pPr>
            <a:lvl5pPr marL="1543461" indent="-171496">
              <a:spcBef>
                <a:spcPct val="20000"/>
              </a:spcBef>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5pPr>
            <a:lvl6pPr marL="1886453"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6pPr>
            <a:lvl7pPr marL="2229444"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7pPr>
            <a:lvl8pPr marL="2572436"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8pPr>
            <a:lvl9pPr marL="2915427"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9pPr>
          </a:lstStyle>
          <a:p>
            <a:pPr>
              <a:spcBef>
                <a:spcPct val="0"/>
              </a:spcBef>
              <a:spcAft>
                <a:spcPts val="600"/>
              </a:spcAft>
              <a:buClrTx/>
              <a:buSzTx/>
              <a:buFontTx/>
              <a:buNone/>
            </a:pPr>
            <a:fld id="{097AA8C8-7FE2-4751-8C1D-5B5B8AB2A1BB}" type="slidenum">
              <a:rPr lang="en-US" altLang="en-US" sz="1000" b="0" i="0" kern="1200" dirty="0">
                <a:solidFill>
                  <a:schemeClr val="tx1"/>
                </a:solidFill>
                <a:effectLst/>
                <a:latin typeface="+mn-lt"/>
                <a:ea typeface="+mn-ea"/>
                <a:cs typeface="+mn-cs"/>
              </a:rPr>
              <a:pPr>
                <a:spcBef>
                  <a:spcPct val="0"/>
                </a:spcBef>
                <a:spcAft>
                  <a:spcPts val="600"/>
                </a:spcAft>
                <a:buClrTx/>
                <a:buSzTx/>
                <a:buFontTx/>
                <a:buNone/>
              </a:pPr>
              <a:t>3</a:t>
            </a:fld>
            <a:endParaRPr lang="en-US" altLang="en-US" sz="1000" b="0" i="0" kern="1200" dirty="0">
              <a:solidFill>
                <a:schemeClr val="tx1"/>
              </a:solidFill>
              <a:effectLst/>
              <a:latin typeface="+mn-lt"/>
              <a:ea typeface="+mn-ea"/>
              <a:cs typeface="+mn-cs"/>
            </a:endParaRPr>
          </a:p>
        </p:txBody>
      </p:sp>
      <p:sp>
        <p:nvSpPr>
          <p:cNvPr id="8195" name="Rectangle 2">
            <a:extLst>
              <a:ext uri="{FF2B5EF4-FFF2-40B4-BE49-F238E27FC236}">
                <a16:creationId xmlns:a16="http://schemas.microsoft.com/office/drawing/2014/main" id="{C44D52F0-9F16-4ECE-8920-0543267684D3}"/>
              </a:ext>
            </a:extLst>
          </p:cNvPr>
          <p:cNvSpPr>
            <a:spLocks noGrp="1" noRot="1" noChangeArrowheads="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0000"/>
          </a:bodyPr>
          <a:lstStyle/>
          <a:p>
            <a:r>
              <a:rPr lang="en-US" altLang="en-US" sz="4400" dirty="0">
                <a:solidFill>
                  <a:schemeClr val="tx1"/>
                </a:solidFill>
              </a:rPr>
              <a:t>Purpose of the Overview</a:t>
            </a:r>
            <a:br>
              <a:rPr lang="en-US" altLang="en-US" sz="4400" dirty="0">
                <a:solidFill>
                  <a:schemeClr val="tx1"/>
                </a:solidFill>
              </a:rPr>
            </a:br>
            <a:r>
              <a:rPr lang="es-CO" sz="4400" i="1" dirty="0">
                <a:solidFill>
                  <a:schemeClr val="tx1"/>
                </a:solidFill>
              </a:rPr>
              <a:t>Propósito del Repaso General</a:t>
            </a:r>
            <a:endParaRPr lang="en-US" altLang="en-US" sz="4400" i="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3" name="Rectangle 2">
            <a:extLst>
              <a:ext uri="{FF2B5EF4-FFF2-40B4-BE49-F238E27FC236}">
                <a16:creationId xmlns:a16="http://schemas.microsoft.com/office/drawing/2014/main" id="{CB1964C6-5171-420B-B71F-62BE23C08AEA}"/>
              </a:ext>
            </a:extLst>
          </p:cNvPr>
          <p:cNvSpPr>
            <a:spLocks noGrp="1" noRot="1" noChangeArrowheads="1"/>
          </p:cNvSpPr>
          <p:nvPr>
            <p:ph type="title"/>
          </p:nvPr>
        </p:nvSpPr>
        <p:spPr>
          <a:xfrm>
            <a:off x="603315" y="796374"/>
            <a:ext cx="7937369"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nSpc>
                <a:spcPct val="90000"/>
              </a:lnSpc>
            </a:pPr>
            <a:r>
              <a:rPr lang="en-US" altLang="en-US" sz="2800" dirty="0">
                <a:solidFill>
                  <a:srgbClr val="FFFFFF"/>
                </a:solidFill>
                <a:latin typeface="Times New Roman" panose="02020603050405020304" pitchFamily="18" charset="0"/>
                <a:cs typeface="Times New Roman" panose="02020603050405020304" pitchFamily="18" charset="0"/>
              </a:rPr>
              <a:t>2020-2021 School Parent and Family Engagement Activities</a:t>
            </a:r>
            <a:br>
              <a:rPr lang="en-US" altLang="en-US" sz="2800" dirty="0">
                <a:solidFill>
                  <a:srgbClr val="FFFFFF"/>
                </a:solidFill>
                <a:latin typeface="Times New Roman" panose="02020603050405020304" pitchFamily="18" charset="0"/>
                <a:cs typeface="Times New Roman" panose="02020603050405020304" pitchFamily="18" charset="0"/>
              </a:rPr>
            </a:br>
            <a:br>
              <a:rPr lang="en-US" altLang="en-US" sz="2800" dirty="0">
                <a:solidFill>
                  <a:srgbClr val="FFFFFF"/>
                </a:solidFill>
                <a:latin typeface="Times New Roman" panose="02020603050405020304" pitchFamily="18" charset="0"/>
                <a:cs typeface="Times New Roman" panose="02020603050405020304" pitchFamily="18" charset="0"/>
              </a:rPr>
            </a:br>
            <a:r>
              <a:rPr lang="es-CO" sz="2800" i="1" dirty="0">
                <a:solidFill>
                  <a:srgbClr val="FFFFFF"/>
                </a:solidFill>
                <a:latin typeface="Times New Roman" panose="02020603050405020304" pitchFamily="18" charset="0"/>
                <a:cs typeface="Times New Roman" panose="02020603050405020304" pitchFamily="18" charset="0"/>
              </a:rPr>
              <a:t>Actividades Escolares para la Involucración de los Padres y la Familia para el 2020-2021</a:t>
            </a:r>
            <a:endParaRPr lang="en-US" altLang="en-US" sz="2800" i="1" dirty="0">
              <a:solidFill>
                <a:srgbClr val="FFFFFF"/>
              </a:solidFill>
              <a:latin typeface="Times New Roman" panose="02020603050405020304" pitchFamily="18" charset="0"/>
              <a:cs typeface="Times New Roman" panose="02020603050405020304" pitchFamily="18" charset="0"/>
            </a:endParaRPr>
          </a:p>
        </p:txBody>
      </p:sp>
      <p:sp>
        <p:nvSpPr>
          <p:cNvPr id="79" name="Rectangle 78">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4" name="Rectangle 3">
            <a:extLst>
              <a:ext uri="{FF2B5EF4-FFF2-40B4-BE49-F238E27FC236}">
                <a16:creationId xmlns:a16="http://schemas.microsoft.com/office/drawing/2014/main" id="{BDA48AF8-549A-4F20-953D-3CB8B2CB79FE}"/>
              </a:ext>
            </a:extLst>
          </p:cNvPr>
          <p:cNvSpPr>
            <a:spLocks noGrp="1" noChangeArrowheads="1"/>
          </p:cNvSpPr>
          <p:nvPr>
            <p:ph idx="1"/>
          </p:nvPr>
        </p:nvSpPr>
        <p:spPr>
          <a:xfrm>
            <a:off x="971550" y="2612256"/>
            <a:ext cx="7200897" cy="3263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buClr>
                <a:srgbClr val="6600FF"/>
              </a:buClr>
              <a:buNone/>
            </a:pPr>
            <a:r>
              <a:rPr lang="en-US" altLang="en-US" sz="3200" i="1" dirty="0">
                <a:solidFill>
                  <a:srgbClr val="FF0000"/>
                </a:solidFill>
                <a:latin typeface="Times New Roman" panose="02020603050405020304" pitchFamily="18" charset="0"/>
                <a:cs typeface="Times New Roman" panose="02020603050405020304" pitchFamily="18" charset="0"/>
              </a:rPr>
              <a:t>Insert and discuss parent engagement activities planned for the school year here (e.g., Math Night, Back to School Night, Open House, SSC meetings, parent workshops, etc.).</a:t>
            </a:r>
          </a:p>
        </p:txBody>
      </p:sp>
      <p:sp>
        <p:nvSpPr>
          <p:cNvPr id="2" name="Footer Placeholder 1">
            <a:extLst>
              <a:ext uri="{FF2B5EF4-FFF2-40B4-BE49-F238E27FC236}">
                <a16:creationId xmlns:a16="http://schemas.microsoft.com/office/drawing/2014/main" id="{A961AB28-EC45-47EE-A732-022621C362FB}"/>
              </a:ext>
            </a:extLst>
          </p:cNvPr>
          <p:cNvSpPr>
            <a:spLocks noGrp="1"/>
          </p:cNvSpPr>
          <p:nvPr>
            <p:ph type="ftr" sz="quarter" idx="11"/>
          </p:nvPr>
        </p:nvSpPr>
        <p:spPr>
          <a:xfrm>
            <a:off x="971550" y="5969000"/>
            <a:ext cx="5479425" cy="279400"/>
          </a:xfrm>
        </p:spPr>
        <p:txBody>
          <a:bodyPr>
            <a:normAutofit/>
          </a:bodyPr>
          <a:lstStyle/>
          <a:p>
            <a:pPr>
              <a:spcAft>
                <a:spcPts val="600"/>
              </a:spcAft>
            </a:pPr>
            <a:r>
              <a:rPr lang="en-US"/>
              <a:t>Office of the Chief of Special Education, Equity and Access</a:t>
            </a:r>
          </a:p>
        </p:txBody>
      </p:sp>
      <p:sp>
        <p:nvSpPr>
          <p:cNvPr id="46086" name="Slide Number Placeholder 1">
            <a:extLst>
              <a:ext uri="{FF2B5EF4-FFF2-40B4-BE49-F238E27FC236}">
                <a16:creationId xmlns:a16="http://schemas.microsoft.com/office/drawing/2014/main" id="{BE67C29D-C385-4BE5-8A63-4701C6C499E3}"/>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E6CE23B8-0A6C-4A24-8340-3975CF2C196F}" type="slidenum">
              <a:rPr lang="en-US" altLang="en-US" b="0">
                <a:latin typeface="Arial" panose="020B0604020202020204" pitchFamily="34" charset="0"/>
              </a:rPr>
              <a:pPr>
                <a:spcAft>
                  <a:spcPts val="600"/>
                </a:spcAft>
              </a:pPr>
              <a:t>30</a:t>
            </a:fld>
            <a:endParaRPr lang="en-US" altLang="en-US" b="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1" name="Rectangle 2">
            <a:extLst>
              <a:ext uri="{FF2B5EF4-FFF2-40B4-BE49-F238E27FC236}">
                <a16:creationId xmlns:a16="http://schemas.microsoft.com/office/drawing/2014/main" id="{F5A035F4-107B-4665-BE10-9C499C7CBCFD}"/>
              </a:ext>
            </a:extLst>
          </p:cNvPr>
          <p:cNvSpPr>
            <a:spLocks noGrp="1" noRot="1" noChangeArrowheads="1"/>
          </p:cNvSpPr>
          <p:nvPr>
            <p:ph type="title"/>
          </p:nvPr>
        </p:nvSpPr>
        <p:spPr>
          <a:xfrm>
            <a:off x="603315" y="796374"/>
            <a:ext cx="7937369"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ltLang="en-US" dirty="0">
                <a:solidFill>
                  <a:srgbClr val="FFFFFF"/>
                </a:solidFill>
                <a:latin typeface="Times New Roman" panose="02020603050405020304" pitchFamily="18" charset="0"/>
                <a:cs typeface="Times New Roman" panose="02020603050405020304" pitchFamily="18" charset="0"/>
              </a:rPr>
              <a:t>Parents’ Right to Know</a:t>
            </a:r>
            <a:br>
              <a:rPr lang="en-US" altLang="en-US" dirty="0">
                <a:solidFill>
                  <a:srgbClr val="FFFFFF"/>
                </a:solidFill>
                <a:latin typeface="Times New Roman" panose="02020603050405020304" pitchFamily="18" charset="0"/>
                <a:cs typeface="Times New Roman" panose="02020603050405020304" pitchFamily="18" charset="0"/>
              </a:rPr>
            </a:br>
            <a:r>
              <a:rPr lang="es-CO" i="1" dirty="0">
                <a:solidFill>
                  <a:srgbClr val="FFFFFF"/>
                </a:solidFill>
                <a:latin typeface="Times New Roman" panose="02020603050405020304" pitchFamily="18" charset="0"/>
                <a:cs typeface="Times New Roman" panose="02020603050405020304" pitchFamily="18" charset="0"/>
              </a:rPr>
              <a:t>El Derecho a Saber de los Padres</a:t>
            </a:r>
            <a:endParaRPr lang="en-US" altLang="en-US" i="1" dirty="0">
              <a:solidFill>
                <a:srgbClr val="FFFFFF"/>
              </a:solidFill>
              <a:latin typeface="Times New Roman" panose="02020603050405020304" pitchFamily="18" charset="0"/>
              <a:cs typeface="Times New Roman" panose="02020603050405020304" pitchFamily="18" charset="0"/>
            </a:endParaRPr>
          </a:p>
        </p:txBody>
      </p:sp>
      <p:sp>
        <p:nvSpPr>
          <p:cNvPr id="80" name="Rectangle 79">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2" name="Rectangle 81">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2" name="Rectangle 3">
            <a:extLst>
              <a:ext uri="{FF2B5EF4-FFF2-40B4-BE49-F238E27FC236}">
                <a16:creationId xmlns:a16="http://schemas.microsoft.com/office/drawing/2014/main" id="{5D3324E2-AC6F-450D-BD10-5202D9C51318}"/>
              </a:ext>
            </a:extLst>
          </p:cNvPr>
          <p:cNvSpPr>
            <a:spLocks noGrp="1" noChangeArrowheads="1"/>
          </p:cNvSpPr>
          <p:nvPr>
            <p:ph idx="1"/>
          </p:nvPr>
        </p:nvSpPr>
        <p:spPr>
          <a:xfrm>
            <a:off x="971550" y="2612256"/>
            <a:ext cx="7200897" cy="3263612"/>
          </a:xfrm>
        </p:spPr>
        <p:txBody>
          <a:bodyPr>
            <a:normAutofit fontScale="85000" lnSpcReduction="20000"/>
          </a:bodyPr>
          <a:lstStyle/>
          <a:p>
            <a:pPr marL="0" indent="0">
              <a:buClr>
                <a:srgbClr val="6600FF"/>
              </a:buClr>
              <a:buNone/>
              <a:defRPr/>
            </a:pPr>
            <a:endParaRPr lang="en-US" dirty="0">
              <a:latin typeface="Times New Roman" pitchFamily="18" charset="0"/>
              <a:cs typeface="Times New Roman" pitchFamily="18" charset="0"/>
            </a:endParaRPr>
          </a:p>
          <a:p>
            <a:pPr marL="254862" indent="-254862">
              <a:buClr>
                <a:srgbClr val="6600FF"/>
              </a:buClr>
              <a:defRPr/>
            </a:pPr>
            <a:r>
              <a:rPr lang="en-US" i="1" dirty="0">
                <a:effectLst/>
                <a:latin typeface="Times New Roman" pitchFamily="18" charset="0"/>
                <a:cs typeface="Times New Roman" pitchFamily="18" charset="0"/>
              </a:rPr>
              <a:t>ESSA</a:t>
            </a:r>
            <a:r>
              <a:rPr lang="en-US" dirty="0">
                <a:effectLst/>
                <a:latin typeface="Times New Roman" pitchFamily="18" charset="0"/>
                <a:cs typeface="Times New Roman" pitchFamily="18" charset="0"/>
              </a:rPr>
              <a:t> requires Title I, Part A schools to notify parents at the beginning of each school year that they may request information about the qualifications of their children’s teachers and paraprofessionals who provide educational assistance to their children. </a:t>
            </a:r>
            <a:r>
              <a:rPr lang="en-US" i="1" dirty="0">
                <a:effectLst/>
                <a:latin typeface="Times New Roman" pitchFamily="18" charset="0"/>
                <a:cs typeface="Times New Roman" pitchFamily="18" charset="0"/>
              </a:rPr>
              <a:t>ESSA, Title I, Part A, Section 1112(e)</a:t>
            </a:r>
          </a:p>
          <a:p>
            <a:pPr marL="254862" indent="-254862">
              <a:buClr>
                <a:srgbClr val="6600FF"/>
              </a:buClr>
              <a:defRPr/>
            </a:pPr>
            <a:r>
              <a:rPr lang="es-CO" dirty="0">
                <a:solidFill>
                  <a:srgbClr val="0070C0"/>
                </a:solidFill>
                <a:latin typeface="Times New Roman" pitchFamily="18" charset="0"/>
                <a:cs typeface="Times New Roman" pitchFamily="18" charset="0"/>
              </a:rPr>
              <a:t>La ley ESSA requiere que las escuelas que reciben fondos Título I, Parte A, notifiquen a los padres al inicio del año escolar de su derecho para solicitar información referente a las cualificaciones de los maestros y asistentes de sus hijos quienes proveen ayuda educacional. </a:t>
            </a:r>
            <a:r>
              <a:rPr lang="es-CO" i="1" dirty="0">
                <a:solidFill>
                  <a:srgbClr val="0070C0"/>
                </a:solidFill>
                <a:latin typeface="Times New Roman" pitchFamily="18" charset="0"/>
                <a:cs typeface="Times New Roman" pitchFamily="18" charset="0"/>
              </a:rPr>
              <a:t>Título I Parte A, Sección 1112(e) de ESSA</a:t>
            </a:r>
          </a:p>
          <a:p>
            <a:pPr marL="254862" indent="-254862">
              <a:buClr>
                <a:srgbClr val="6600FF"/>
              </a:buClr>
              <a:defRPr/>
            </a:pPr>
            <a:endParaRPr lang="en-US" i="1" dirty="0">
              <a:effectLst/>
              <a:latin typeface="Times New Roman" pitchFamily="18" charset="0"/>
              <a:cs typeface="Times New Roman" pitchFamily="18" charset="0"/>
            </a:endParaRPr>
          </a:p>
          <a:p>
            <a:pPr marL="0" indent="0">
              <a:buClr>
                <a:srgbClr val="6600FF"/>
              </a:buClr>
              <a:buNone/>
              <a:defRPr/>
            </a:pPr>
            <a:endParaRPr lang="en-US" dirty="0">
              <a:latin typeface="Times New Roman" pitchFamily="18" charset="0"/>
              <a:cs typeface="Times New Roman" pitchFamily="18" charset="0"/>
            </a:endParaRPr>
          </a:p>
        </p:txBody>
      </p:sp>
      <p:sp>
        <p:nvSpPr>
          <p:cNvPr id="2" name="Footer Placeholder 1">
            <a:extLst>
              <a:ext uri="{FF2B5EF4-FFF2-40B4-BE49-F238E27FC236}">
                <a16:creationId xmlns:a16="http://schemas.microsoft.com/office/drawing/2014/main" id="{C2F1CA18-25C2-4C57-B6BD-3319F656EE1C}"/>
              </a:ext>
            </a:extLst>
          </p:cNvPr>
          <p:cNvSpPr>
            <a:spLocks noGrp="1"/>
          </p:cNvSpPr>
          <p:nvPr>
            <p:ph type="ftr" sz="quarter" idx="11"/>
          </p:nvPr>
        </p:nvSpPr>
        <p:spPr>
          <a:xfrm>
            <a:off x="971550" y="5969000"/>
            <a:ext cx="5479425" cy="279400"/>
          </a:xfrm>
        </p:spPr>
        <p:txBody>
          <a:bodyPr>
            <a:normAutofit/>
          </a:bodyPr>
          <a:lstStyle/>
          <a:p>
            <a:pPr>
              <a:spcAft>
                <a:spcPts val="600"/>
              </a:spcAft>
            </a:pPr>
            <a:r>
              <a:rPr lang="en-US"/>
              <a:t>Office of the Chief of Special Education, Equity and Access</a:t>
            </a:r>
          </a:p>
        </p:txBody>
      </p:sp>
      <p:sp>
        <p:nvSpPr>
          <p:cNvPr id="48134" name="Slide Number Placeholder 1">
            <a:extLst>
              <a:ext uri="{FF2B5EF4-FFF2-40B4-BE49-F238E27FC236}">
                <a16:creationId xmlns:a16="http://schemas.microsoft.com/office/drawing/2014/main" id="{E28E6C37-CC24-4009-B3D9-5C32914F2C46}"/>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70979BC5-69C1-4E13-8CB9-EF8ED80110DA}" type="slidenum">
              <a:rPr lang="en-US" altLang="en-US" b="0">
                <a:latin typeface="Arial" panose="020B0604020202020204" pitchFamily="34" charset="0"/>
              </a:rPr>
              <a:pPr>
                <a:spcAft>
                  <a:spcPts val="600"/>
                </a:spcAft>
              </a:pPr>
              <a:t>31</a:t>
            </a:fld>
            <a:endParaRPr lang="en-US" altLang="en-US" b="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2">
            <a:extLst>
              <a:ext uri="{FF2B5EF4-FFF2-40B4-BE49-F238E27FC236}">
                <a16:creationId xmlns:a16="http://schemas.microsoft.com/office/drawing/2014/main" id="{B0F0E02F-17EC-4FF5-9F8D-4940619B870A}"/>
              </a:ext>
            </a:extLst>
          </p:cNvPr>
          <p:cNvSpPr txBox="1">
            <a:spLocks noGrp="1"/>
          </p:cNvSpPr>
          <p:nvPr/>
        </p:nvSpPr>
        <p:spPr bwMode="auto">
          <a:xfrm>
            <a:off x="6058287" y="5544101"/>
            <a:ext cx="1600617" cy="357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r" eaLnBrk="1" hangingPunct="1">
              <a:spcBef>
                <a:spcPct val="0"/>
              </a:spcBef>
              <a:buClrTx/>
              <a:buSzTx/>
              <a:buFontTx/>
              <a:buNone/>
            </a:pPr>
            <a:fld id="{3EDBFB88-C842-402F-864C-CF613EB36523}" type="slidenum">
              <a:rPr lang="en-US" altLang="en-US" sz="900">
                <a:latin typeface="Arial" panose="020B0604020202020204" pitchFamily="34" charset="0"/>
              </a:rPr>
              <a:pPr algn="r" eaLnBrk="1" hangingPunct="1">
                <a:spcBef>
                  <a:spcPct val="0"/>
                </a:spcBef>
                <a:buClrTx/>
                <a:buSzTx/>
                <a:buFontTx/>
                <a:buNone/>
              </a:pPr>
              <a:t>32</a:t>
            </a:fld>
            <a:endParaRPr lang="en-US" altLang="en-US" sz="900">
              <a:latin typeface="Arial" panose="020B0604020202020204" pitchFamily="34" charset="0"/>
            </a:endParaRPr>
          </a:p>
        </p:txBody>
      </p:sp>
      <p:grpSp>
        <p:nvGrpSpPr>
          <p:cNvPr id="50179" name="Group 5">
            <a:extLst>
              <a:ext uri="{FF2B5EF4-FFF2-40B4-BE49-F238E27FC236}">
                <a16:creationId xmlns:a16="http://schemas.microsoft.com/office/drawing/2014/main" id="{EA981B14-5B2E-4C30-ADA3-449106965084}"/>
              </a:ext>
            </a:extLst>
          </p:cNvPr>
          <p:cNvGrpSpPr>
            <a:grpSpLocks/>
          </p:cNvGrpSpPr>
          <p:nvPr/>
        </p:nvGrpSpPr>
        <p:grpSpPr bwMode="auto">
          <a:xfrm>
            <a:off x="990600" y="907255"/>
            <a:ext cx="2915409" cy="4973345"/>
            <a:chOff x="2112" y="1104"/>
            <a:chExt cx="1500" cy="2592"/>
          </a:xfrm>
        </p:grpSpPr>
        <p:pic>
          <p:nvPicPr>
            <p:cNvPr id="50181" name="Picture 6" descr="brochurecover2lr">
              <a:extLst>
                <a:ext uri="{FF2B5EF4-FFF2-40B4-BE49-F238E27FC236}">
                  <a16:creationId xmlns:a16="http://schemas.microsoft.com/office/drawing/2014/main" id="{6008C8ED-C829-41B1-A454-A73CEC4B70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5555" b="14444"/>
            <a:stretch>
              <a:fillRect/>
            </a:stretch>
          </p:blipFill>
          <p:spPr bwMode="auto">
            <a:xfrm>
              <a:off x="2112" y="1104"/>
              <a:ext cx="1500" cy="25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0182" name="Rectangle 7">
              <a:extLst>
                <a:ext uri="{FF2B5EF4-FFF2-40B4-BE49-F238E27FC236}">
                  <a16:creationId xmlns:a16="http://schemas.microsoft.com/office/drawing/2014/main" id="{448E1E8B-C8CE-4E26-AC42-68ED162312F0}"/>
                </a:ext>
              </a:extLst>
            </p:cNvPr>
            <p:cNvSpPr>
              <a:spLocks noChangeArrowheads="1"/>
            </p:cNvSpPr>
            <p:nvPr/>
          </p:nvSpPr>
          <p:spPr bwMode="auto">
            <a:xfrm>
              <a:off x="2112" y="1523"/>
              <a:ext cx="1488" cy="1740"/>
            </a:xfrm>
            <a:prstGeom prst="rect">
              <a:avLst/>
            </a:prstGeom>
            <a:solidFill>
              <a:srgbClr val="FFFFFF"/>
            </a:solidFill>
            <a:ln w="9525">
              <a:solidFill>
                <a:schemeClr val="tx1"/>
              </a:solidFill>
              <a:miter lim="800000"/>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en-US" altLang="en-US" sz="2551" i="1" dirty="0">
                  <a:latin typeface="Arial" panose="020B0604020202020204" pitchFamily="34" charset="0"/>
                </a:rPr>
                <a:t>Targeted Student Population </a:t>
              </a:r>
            </a:p>
            <a:p>
              <a:pPr algn="ctr">
                <a:spcBef>
                  <a:spcPct val="0"/>
                </a:spcBef>
                <a:buClrTx/>
                <a:buSzTx/>
                <a:buFontTx/>
                <a:buNone/>
              </a:pPr>
              <a:r>
                <a:rPr lang="en-US" altLang="en-US" sz="2551" i="1" dirty="0">
                  <a:latin typeface="Arial" panose="020B0604020202020204" pitchFamily="34" charset="0"/>
                </a:rPr>
                <a:t>Funds to Support Student Subgroup Goals, Achievement and Family Engagement </a:t>
              </a:r>
              <a:endParaRPr lang="en-US" altLang="en-US" sz="2401" dirty="0">
                <a:latin typeface="Arial" panose="020B0604020202020204" pitchFamily="34" charset="0"/>
              </a:endParaRPr>
            </a:p>
          </p:txBody>
        </p:sp>
      </p:grpSp>
      <p:sp>
        <p:nvSpPr>
          <p:cNvPr id="50180" name="Slide Number Placeholder 1">
            <a:extLst>
              <a:ext uri="{FF2B5EF4-FFF2-40B4-BE49-F238E27FC236}">
                <a16:creationId xmlns:a16="http://schemas.microsoft.com/office/drawing/2014/main" id="{A8BC5D20-3A25-4B8A-B82A-AA20AA4271F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fld id="{CE14A73E-04F3-4451-9132-08075EE04AF7}" type="slidenum">
              <a:rPr lang="en-US" altLang="en-US" b="0">
                <a:latin typeface="Arial" panose="020B0604020202020204" pitchFamily="34" charset="0"/>
              </a:rPr>
              <a:pPr/>
              <a:t>32</a:t>
            </a:fld>
            <a:endParaRPr lang="en-US" altLang="en-US" b="0">
              <a:latin typeface="Arial" panose="020B0604020202020204" pitchFamily="34" charset="0"/>
            </a:endParaRPr>
          </a:p>
        </p:txBody>
      </p:sp>
      <p:sp>
        <p:nvSpPr>
          <p:cNvPr id="2" name="Footer Placeholder 1">
            <a:extLst>
              <a:ext uri="{FF2B5EF4-FFF2-40B4-BE49-F238E27FC236}">
                <a16:creationId xmlns:a16="http://schemas.microsoft.com/office/drawing/2014/main" id="{4CF71657-5722-411A-99E5-6A0C34FDD08D}"/>
              </a:ext>
            </a:extLst>
          </p:cNvPr>
          <p:cNvSpPr>
            <a:spLocks noGrp="1"/>
          </p:cNvSpPr>
          <p:nvPr>
            <p:ph type="ftr" sz="quarter" idx="11"/>
          </p:nvPr>
        </p:nvSpPr>
        <p:spPr/>
        <p:txBody>
          <a:bodyPr/>
          <a:lstStyle/>
          <a:p>
            <a:r>
              <a:rPr lang="en-US"/>
              <a:t>Office of the Chief of Special Education, Equity and Access</a:t>
            </a:r>
          </a:p>
        </p:txBody>
      </p:sp>
      <p:grpSp>
        <p:nvGrpSpPr>
          <p:cNvPr id="8" name="Group 5">
            <a:extLst>
              <a:ext uri="{FF2B5EF4-FFF2-40B4-BE49-F238E27FC236}">
                <a16:creationId xmlns:a16="http://schemas.microsoft.com/office/drawing/2014/main" id="{8CA749E8-E133-431C-9490-EA465A59A1DB}"/>
              </a:ext>
            </a:extLst>
          </p:cNvPr>
          <p:cNvGrpSpPr>
            <a:grpSpLocks/>
          </p:cNvGrpSpPr>
          <p:nvPr/>
        </p:nvGrpSpPr>
        <p:grpSpPr bwMode="auto">
          <a:xfrm>
            <a:off x="5060192" y="956618"/>
            <a:ext cx="2915409" cy="4973345"/>
            <a:chOff x="2112" y="1104"/>
            <a:chExt cx="1500" cy="2592"/>
          </a:xfrm>
        </p:grpSpPr>
        <p:pic>
          <p:nvPicPr>
            <p:cNvPr id="9" name="Picture 6" descr="brochurecover2lr">
              <a:extLst>
                <a:ext uri="{FF2B5EF4-FFF2-40B4-BE49-F238E27FC236}">
                  <a16:creationId xmlns:a16="http://schemas.microsoft.com/office/drawing/2014/main" id="{FE69BD58-DA3B-4ABB-9E16-C2F2C44D0F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5555" b="14444"/>
            <a:stretch>
              <a:fillRect/>
            </a:stretch>
          </p:blipFill>
          <p:spPr bwMode="auto">
            <a:xfrm>
              <a:off x="2112" y="1104"/>
              <a:ext cx="1500" cy="25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7">
              <a:extLst>
                <a:ext uri="{FF2B5EF4-FFF2-40B4-BE49-F238E27FC236}">
                  <a16:creationId xmlns:a16="http://schemas.microsoft.com/office/drawing/2014/main" id="{17855A42-116A-4CD7-81F8-3B6215A753AD}"/>
                </a:ext>
              </a:extLst>
            </p:cNvPr>
            <p:cNvSpPr>
              <a:spLocks noChangeArrowheads="1"/>
            </p:cNvSpPr>
            <p:nvPr/>
          </p:nvSpPr>
          <p:spPr bwMode="auto">
            <a:xfrm>
              <a:off x="2112" y="1432"/>
              <a:ext cx="1488" cy="1827"/>
            </a:xfrm>
            <a:prstGeom prst="rect">
              <a:avLst/>
            </a:prstGeom>
            <a:solidFill>
              <a:srgbClr val="FFFFFF"/>
            </a:solidFill>
            <a:ln w="9525">
              <a:solidFill>
                <a:schemeClr val="tx1"/>
              </a:solidFill>
              <a:miter lim="800000"/>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es-CO" sz="2200" i="1" dirty="0">
                  <a:latin typeface="Arial" panose="020B0604020202020204" pitchFamily="34" charset="0"/>
                </a:rPr>
                <a:t>Fondos de poblaciones estudiantiles específicas </a:t>
              </a:r>
            </a:p>
            <a:p>
              <a:pPr algn="ctr">
                <a:spcBef>
                  <a:spcPct val="0"/>
                </a:spcBef>
                <a:buClrTx/>
                <a:buSzTx/>
                <a:buFontTx/>
                <a:buNone/>
              </a:pPr>
              <a:r>
                <a:rPr lang="es-CO" sz="2200" i="1" dirty="0">
                  <a:latin typeface="Arial" panose="020B0604020202020204" pitchFamily="34" charset="0"/>
                </a:rPr>
                <a:t>para apoyar las metas, logros para los subgrupos estudiantiles y la involucración de las familias </a:t>
              </a:r>
            </a:p>
          </p:txBody>
        </p:sp>
      </p:grpSp>
    </p:spTree>
    <p:extLst>
      <p:ext uri="{BB962C8B-B14F-4D97-AF65-F5344CB8AC3E}">
        <p14:creationId xmlns:p14="http://schemas.microsoft.com/office/powerpoint/2010/main" val="306760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1" name="Rectangle 2">
            <a:extLst>
              <a:ext uri="{FF2B5EF4-FFF2-40B4-BE49-F238E27FC236}">
                <a16:creationId xmlns:a16="http://schemas.microsoft.com/office/drawing/2014/main" id="{F5A035F4-107B-4665-BE10-9C499C7CBCFD}"/>
              </a:ext>
            </a:extLst>
          </p:cNvPr>
          <p:cNvSpPr>
            <a:spLocks noGrp="1" noRot="1" noChangeArrowheads="1"/>
          </p:cNvSpPr>
          <p:nvPr>
            <p:ph type="title"/>
          </p:nvPr>
        </p:nvSpPr>
        <p:spPr>
          <a:xfrm>
            <a:off x="603315" y="796374"/>
            <a:ext cx="7937369"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ltLang="en-US" dirty="0">
                <a:solidFill>
                  <a:srgbClr val="FFFFFF"/>
                </a:solidFill>
                <a:latin typeface="Times New Roman" panose="02020603050405020304" pitchFamily="18" charset="0"/>
                <a:cs typeface="Times New Roman" panose="02020603050405020304" pitchFamily="18" charset="0"/>
              </a:rPr>
              <a:t>Targeted Student Population</a:t>
            </a:r>
            <a:br>
              <a:rPr lang="en-US" altLang="en-US" dirty="0">
                <a:solidFill>
                  <a:srgbClr val="FFFFFF"/>
                </a:solidFill>
                <a:latin typeface="Times New Roman" panose="02020603050405020304" pitchFamily="18" charset="0"/>
                <a:cs typeface="Times New Roman" panose="02020603050405020304" pitchFamily="18" charset="0"/>
              </a:rPr>
            </a:br>
            <a:r>
              <a:rPr lang="es-CO" i="1" dirty="0">
                <a:solidFill>
                  <a:srgbClr val="FFFFFF"/>
                </a:solidFill>
                <a:latin typeface="Times New Roman" panose="02020603050405020304" pitchFamily="18" charset="0"/>
                <a:cs typeface="Times New Roman" panose="02020603050405020304" pitchFamily="18" charset="0"/>
              </a:rPr>
              <a:t>Poblaciones estudiantiles específicas</a:t>
            </a:r>
            <a:endParaRPr lang="en-US" altLang="en-US" i="1" dirty="0">
              <a:solidFill>
                <a:srgbClr val="FFFFFF"/>
              </a:solidFill>
              <a:latin typeface="Times New Roman" panose="02020603050405020304" pitchFamily="18" charset="0"/>
              <a:cs typeface="Times New Roman" panose="02020603050405020304" pitchFamily="18" charset="0"/>
            </a:endParaRPr>
          </a:p>
        </p:txBody>
      </p:sp>
      <p:sp>
        <p:nvSpPr>
          <p:cNvPr id="80" name="Rectangle 79">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2" name="Rectangle 81">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2" name="Rectangle 3">
            <a:extLst>
              <a:ext uri="{FF2B5EF4-FFF2-40B4-BE49-F238E27FC236}">
                <a16:creationId xmlns:a16="http://schemas.microsoft.com/office/drawing/2014/main" id="{5D3324E2-AC6F-450D-BD10-5202D9C51318}"/>
              </a:ext>
            </a:extLst>
          </p:cNvPr>
          <p:cNvSpPr>
            <a:spLocks noGrp="1" noChangeArrowheads="1"/>
          </p:cNvSpPr>
          <p:nvPr>
            <p:ph idx="1"/>
          </p:nvPr>
        </p:nvSpPr>
        <p:spPr>
          <a:xfrm>
            <a:off x="228600" y="2448899"/>
            <a:ext cx="3810000" cy="3881171"/>
          </a:xfrm>
        </p:spPr>
        <p:txBody>
          <a:bodyPr>
            <a:normAutofit fontScale="92500" lnSpcReduction="20000"/>
          </a:bodyPr>
          <a:lstStyle/>
          <a:p>
            <a:pPr marL="254862" indent="-254862">
              <a:lnSpc>
                <a:spcPct val="90000"/>
              </a:lnSpc>
              <a:buClr>
                <a:srgbClr val="6600FF"/>
              </a:buClr>
              <a:defRPr/>
            </a:pPr>
            <a:r>
              <a:rPr lang="en-US" sz="1800" dirty="0">
                <a:latin typeface="+mj-lt"/>
                <a:cs typeface="Times New Roman" pitchFamily="18" charset="0"/>
              </a:rPr>
              <a:t>Targeted Student Population funds are allocated to schools </a:t>
            </a:r>
            <a:r>
              <a:rPr lang="en-US" sz="1800" dirty="0">
                <a:latin typeface="+mj-lt"/>
              </a:rPr>
              <a:t>support the needs of students identified as English learner, </a:t>
            </a:r>
            <a:r>
              <a:rPr lang="en-US" sz="1800" dirty="0">
                <a:solidFill>
                  <a:schemeClr val="tx2"/>
                </a:solidFill>
                <a:latin typeface="+mj-lt"/>
              </a:rPr>
              <a:t>Reclassified as Fluent English Proficient (RFEP), </a:t>
            </a:r>
            <a:r>
              <a:rPr lang="en-US" sz="1800" dirty="0">
                <a:latin typeface="+mj-lt"/>
              </a:rPr>
              <a:t>low income, and foster youth. </a:t>
            </a:r>
          </a:p>
          <a:p>
            <a:pPr marL="254862" indent="-254862">
              <a:lnSpc>
                <a:spcPct val="90000"/>
              </a:lnSpc>
              <a:buClr>
                <a:srgbClr val="6600FF"/>
              </a:buClr>
              <a:defRPr/>
            </a:pPr>
            <a:r>
              <a:rPr lang="en-US" sz="1800" dirty="0">
                <a:latin typeface="+mj-lt"/>
                <a:cs typeface="Times New Roman" pitchFamily="18" charset="0"/>
              </a:rPr>
              <a:t>The decision on how to use the funds does not require a vote of existing councils and/or committees but there is an expectation that input has been sought. </a:t>
            </a:r>
          </a:p>
          <a:p>
            <a:pPr marL="254862" indent="-254862">
              <a:lnSpc>
                <a:spcPct val="90000"/>
              </a:lnSpc>
              <a:buClr>
                <a:srgbClr val="6600FF"/>
              </a:buClr>
              <a:defRPr/>
            </a:pPr>
            <a:r>
              <a:rPr lang="en-US" sz="1800" dirty="0">
                <a:latin typeface="+mj-lt"/>
                <a:cs typeface="Times New Roman" pitchFamily="18" charset="0"/>
              </a:rPr>
              <a:t>In addition, because schools must ensure that the expenditures in all the TSP funds are aligned to LAUSD’s LCAP goals and meet the needs of one or more of the target populations, schools must annually submit a TSP plan to the Local District Director for approval during budget development.</a:t>
            </a:r>
          </a:p>
        </p:txBody>
      </p:sp>
      <p:sp>
        <p:nvSpPr>
          <p:cNvPr id="2" name="Footer Placeholder 1">
            <a:extLst>
              <a:ext uri="{FF2B5EF4-FFF2-40B4-BE49-F238E27FC236}">
                <a16:creationId xmlns:a16="http://schemas.microsoft.com/office/drawing/2014/main" id="{E30A8271-9CFC-494E-893A-A811645F6066}"/>
              </a:ext>
            </a:extLst>
          </p:cNvPr>
          <p:cNvSpPr>
            <a:spLocks noGrp="1"/>
          </p:cNvSpPr>
          <p:nvPr>
            <p:ph type="ftr" sz="quarter" idx="11"/>
          </p:nvPr>
        </p:nvSpPr>
        <p:spPr>
          <a:xfrm>
            <a:off x="377328" y="6248400"/>
            <a:ext cx="5479425" cy="279400"/>
          </a:xfrm>
        </p:spPr>
        <p:txBody>
          <a:bodyPr>
            <a:normAutofit/>
          </a:bodyPr>
          <a:lstStyle/>
          <a:p>
            <a:pPr>
              <a:spcAft>
                <a:spcPts val="600"/>
              </a:spcAft>
            </a:pPr>
            <a:r>
              <a:rPr lang="en-US"/>
              <a:t>Office of the Chief of Special Education, Equity and Access</a:t>
            </a:r>
          </a:p>
        </p:txBody>
      </p:sp>
      <p:sp>
        <p:nvSpPr>
          <p:cNvPr id="48134" name="Slide Number Placeholder 1">
            <a:extLst>
              <a:ext uri="{FF2B5EF4-FFF2-40B4-BE49-F238E27FC236}">
                <a16:creationId xmlns:a16="http://schemas.microsoft.com/office/drawing/2014/main" id="{E28E6C37-CC24-4009-B3D9-5C32914F2C46}"/>
              </a:ext>
            </a:extLst>
          </p:cNvPr>
          <p:cNvSpPr>
            <a:spLocks noGrp="1" noChangeArrowheads="1"/>
          </p:cNvSpPr>
          <p:nvPr>
            <p:ph type="sldNum" sz="quarter" idx="12"/>
          </p:nvPr>
        </p:nvSpPr>
        <p:spPr>
          <a:xfrm>
            <a:off x="7848600" y="6214026"/>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70979BC5-69C1-4E13-8CB9-EF8ED80110DA}" type="slidenum">
              <a:rPr lang="en-US" altLang="en-US" b="0">
                <a:latin typeface="Arial" panose="020B0604020202020204" pitchFamily="34" charset="0"/>
              </a:rPr>
              <a:pPr>
                <a:spcAft>
                  <a:spcPts val="600"/>
                </a:spcAft>
              </a:pPr>
              <a:t>33</a:t>
            </a:fld>
            <a:endParaRPr lang="en-US" altLang="en-US" b="0">
              <a:latin typeface="Arial" panose="020B0604020202020204" pitchFamily="34" charset="0"/>
            </a:endParaRPr>
          </a:p>
        </p:txBody>
      </p:sp>
      <p:sp>
        <p:nvSpPr>
          <p:cNvPr id="10" name="Rectangle 3">
            <a:extLst>
              <a:ext uri="{FF2B5EF4-FFF2-40B4-BE49-F238E27FC236}">
                <a16:creationId xmlns:a16="http://schemas.microsoft.com/office/drawing/2014/main" id="{167A7450-1879-4EA9-AFC8-B2649BA9889C}"/>
              </a:ext>
            </a:extLst>
          </p:cNvPr>
          <p:cNvSpPr txBox="1">
            <a:spLocks noChangeArrowheads="1"/>
          </p:cNvSpPr>
          <p:nvPr/>
        </p:nvSpPr>
        <p:spPr>
          <a:xfrm>
            <a:off x="4267200" y="2513164"/>
            <a:ext cx="4388738" cy="3980262"/>
          </a:xfrm>
          <a:prstGeom prst="rect">
            <a:avLst/>
          </a:prstGeom>
        </p:spPr>
        <p:txBody>
          <a:bodyPr vert="horz" lIns="91440" tIns="45720" rIns="91440" bIns="45720" rtlCol="0" anchor="t">
            <a:normAutofit fontScale="92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254862" indent="-254862">
              <a:lnSpc>
                <a:spcPct val="90000"/>
              </a:lnSpc>
              <a:buClr>
                <a:srgbClr val="6600FF"/>
              </a:buClr>
              <a:defRPr/>
            </a:pPr>
            <a:r>
              <a:rPr lang="es-CO" sz="1800" dirty="0">
                <a:solidFill>
                  <a:srgbClr val="0070C0"/>
                </a:solidFill>
                <a:latin typeface="+mj-lt"/>
                <a:cs typeface="Times New Roman" pitchFamily="18" charset="0"/>
              </a:rPr>
              <a:t>Los fondos de población estudiantil específica se asignan a las escuelas para apoyar las necesidades de los estudiantes identificados como aprendices de inglés, estudiantes reclasificados como competentes en inglés (RPEP), de bajos ingresos y jóvenes en adopción temporal. </a:t>
            </a:r>
          </a:p>
          <a:p>
            <a:pPr marL="254862" indent="-254862">
              <a:lnSpc>
                <a:spcPct val="90000"/>
              </a:lnSpc>
              <a:buClr>
                <a:srgbClr val="6600FF"/>
              </a:buClr>
              <a:defRPr/>
            </a:pPr>
            <a:r>
              <a:rPr lang="es-CO" sz="1800" dirty="0">
                <a:solidFill>
                  <a:srgbClr val="0070C0"/>
                </a:solidFill>
                <a:latin typeface="+mj-lt"/>
                <a:cs typeface="Times New Roman" pitchFamily="18" charset="0"/>
              </a:rPr>
              <a:t>La decisión sobre cómo utilizar los fondos no requiere el voto de los consejos y/o comités existentes, pero hay una expectativa de que se han buscado aportaciones. </a:t>
            </a:r>
          </a:p>
          <a:p>
            <a:pPr marL="254862" indent="-254862">
              <a:lnSpc>
                <a:spcPct val="90000"/>
              </a:lnSpc>
              <a:buClr>
                <a:srgbClr val="6600FF"/>
              </a:buClr>
              <a:defRPr/>
            </a:pPr>
            <a:r>
              <a:rPr lang="es-CO" sz="1800" dirty="0">
                <a:solidFill>
                  <a:srgbClr val="0070C0"/>
                </a:solidFill>
                <a:latin typeface="+mj-lt"/>
                <a:cs typeface="Times New Roman" pitchFamily="18" charset="0"/>
              </a:rPr>
              <a:t>Además, debido a que las escuelas deben asegurar que los gastos en todos los fondos del TSP estén alineados con las metas del LCAP del LAUSD y atiendan las necesidades de una o más de las poblaciones objetivo, las escuelas deben presentar anualmente un plan del TSP al Director del Distrito Local para su aprobación durante el desarrollo del presupuesto.</a:t>
            </a:r>
          </a:p>
        </p:txBody>
      </p:sp>
    </p:spTree>
    <p:extLst>
      <p:ext uri="{BB962C8B-B14F-4D97-AF65-F5344CB8AC3E}">
        <p14:creationId xmlns:p14="http://schemas.microsoft.com/office/powerpoint/2010/main" val="38221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3" name="Rectangle 2">
            <a:extLst>
              <a:ext uri="{FF2B5EF4-FFF2-40B4-BE49-F238E27FC236}">
                <a16:creationId xmlns:a16="http://schemas.microsoft.com/office/drawing/2014/main" id="{CB1964C6-5171-420B-B71F-62BE23C08AEA}"/>
              </a:ext>
            </a:extLst>
          </p:cNvPr>
          <p:cNvSpPr>
            <a:spLocks noGrp="1" noRot="1" noChangeArrowheads="1"/>
          </p:cNvSpPr>
          <p:nvPr>
            <p:ph type="title"/>
          </p:nvPr>
        </p:nvSpPr>
        <p:spPr>
          <a:xfrm>
            <a:off x="488059" y="796373"/>
            <a:ext cx="8167878"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nSpc>
                <a:spcPct val="90000"/>
              </a:lnSpc>
            </a:pPr>
            <a:r>
              <a:rPr lang="en-US" altLang="en-US" sz="2800" dirty="0">
                <a:solidFill>
                  <a:srgbClr val="FFFFFF"/>
                </a:solidFill>
                <a:latin typeface="Times New Roman" panose="02020603050405020304" pitchFamily="18" charset="0"/>
                <a:cs typeface="Times New Roman" panose="02020603050405020304" pitchFamily="18" charset="0"/>
              </a:rPr>
              <a:t>2020-2021 School’s Targeted Student Population Funds</a:t>
            </a:r>
            <a:br>
              <a:rPr lang="en-US" altLang="en-US" sz="2800" dirty="0">
                <a:solidFill>
                  <a:srgbClr val="FFFFFF"/>
                </a:solidFill>
                <a:latin typeface="Times New Roman" panose="02020603050405020304" pitchFamily="18" charset="0"/>
                <a:cs typeface="Times New Roman" panose="02020603050405020304" pitchFamily="18" charset="0"/>
              </a:rPr>
            </a:br>
            <a:br>
              <a:rPr lang="en-US" altLang="en-US" sz="2800" dirty="0">
                <a:solidFill>
                  <a:srgbClr val="FFFFFF"/>
                </a:solidFill>
                <a:latin typeface="Times New Roman" panose="02020603050405020304" pitchFamily="18" charset="0"/>
                <a:cs typeface="Times New Roman" panose="02020603050405020304" pitchFamily="18" charset="0"/>
              </a:rPr>
            </a:br>
            <a:r>
              <a:rPr lang="es-CO" sz="2800" i="1" dirty="0">
                <a:solidFill>
                  <a:srgbClr val="FFFFFF"/>
                </a:solidFill>
                <a:latin typeface="Times New Roman" panose="02020603050405020304" pitchFamily="18" charset="0"/>
                <a:cs typeface="Times New Roman" panose="02020603050405020304" pitchFamily="18" charset="0"/>
              </a:rPr>
              <a:t>Fondos 2020-21 para las poblaciones estudiantiles específicas en las escuelas</a:t>
            </a:r>
            <a:endParaRPr lang="en-US" altLang="en-US" sz="2800" i="1" dirty="0">
              <a:solidFill>
                <a:srgbClr val="FFFFFF"/>
              </a:solidFill>
              <a:latin typeface="Times New Roman" panose="02020603050405020304" pitchFamily="18" charset="0"/>
              <a:cs typeface="Times New Roman" panose="02020603050405020304" pitchFamily="18" charset="0"/>
            </a:endParaRPr>
          </a:p>
        </p:txBody>
      </p:sp>
      <p:sp>
        <p:nvSpPr>
          <p:cNvPr id="79" name="Rectangle 78">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4" name="Rectangle 3">
            <a:extLst>
              <a:ext uri="{FF2B5EF4-FFF2-40B4-BE49-F238E27FC236}">
                <a16:creationId xmlns:a16="http://schemas.microsoft.com/office/drawing/2014/main" id="{BDA48AF8-549A-4F20-953D-3CB8B2CB79FE}"/>
              </a:ext>
            </a:extLst>
          </p:cNvPr>
          <p:cNvSpPr>
            <a:spLocks noGrp="1" noChangeArrowheads="1"/>
          </p:cNvSpPr>
          <p:nvPr>
            <p:ph idx="1"/>
          </p:nvPr>
        </p:nvSpPr>
        <p:spPr>
          <a:xfrm>
            <a:off x="971550" y="2612256"/>
            <a:ext cx="7200897" cy="3263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buClr>
                <a:srgbClr val="6600FF"/>
              </a:buClr>
              <a:buNone/>
            </a:pPr>
            <a:r>
              <a:rPr lang="en-US" altLang="en-US" sz="2800" i="1" dirty="0">
                <a:solidFill>
                  <a:srgbClr val="FF0000"/>
                </a:solidFill>
                <a:latin typeface="Times New Roman" panose="02020603050405020304" pitchFamily="18" charset="0"/>
                <a:cs typeface="Times New Roman" panose="02020603050405020304" pitchFamily="18" charset="0"/>
              </a:rPr>
              <a:t>List the school’s 2020-21 TSP allocation and discuss how these funds (along with the school’s categorical program funding) support student subgroup goals, achievement and family engagement.</a:t>
            </a:r>
          </a:p>
        </p:txBody>
      </p:sp>
      <p:sp>
        <p:nvSpPr>
          <p:cNvPr id="2" name="Footer Placeholder 1">
            <a:extLst>
              <a:ext uri="{FF2B5EF4-FFF2-40B4-BE49-F238E27FC236}">
                <a16:creationId xmlns:a16="http://schemas.microsoft.com/office/drawing/2014/main" id="{E1792FDD-808D-449C-8B9C-03BF1708D0F4}"/>
              </a:ext>
            </a:extLst>
          </p:cNvPr>
          <p:cNvSpPr>
            <a:spLocks noGrp="1"/>
          </p:cNvSpPr>
          <p:nvPr>
            <p:ph type="ftr" sz="quarter" idx="11"/>
          </p:nvPr>
        </p:nvSpPr>
        <p:spPr>
          <a:xfrm>
            <a:off x="971550" y="5969000"/>
            <a:ext cx="5479425" cy="279400"/>
          </a:xfrm>
        </p:spPr>
        <p:txBody>
          <a:bodyPr>
            <a:normAutofit/>
          </a:bodyPr>
          <a:lstStyle/>
          <a:p>
            <a:pPr>
              <a:spcAft>
                <a:spcPts val="600"/>
              </a:spcAft>
            </a:pPr>
            <a:r>
              <a:rPr lang="en-US" dirty="0"/>
              <a:t>Office of the Chief of Special Education, Equity and Access</a:t>
            </a:r>
          </a:p>
        </p:txBody>
      </p:sp>
      <p:sp>
        <p:nvSpPr>
          <p:cNvPr id="46086" name="Slide Number Placeholder 1">
            <a:extLst>
              <a:ext uri="{FF2B5EF4-FFF2-40B4-BE49-F238E27FC236}">
                <a16:creationId xmlns:a16="http://schemas.microsoft.com/office/drawing/2014/main" id="{BE67C29D-C385-4BE5-8A63-4701C6C499E3}"/>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E6CE23B8-0A6C-4A24-8340-3975CF2C196F}" type="slidenum">
              <a:rPr lang="en-US" altLang="en-US" b="0">
                <a:latin typeface="Arial" panose="020B0604020202020204" pitchFamily="34" charset="0"/>
              </a:rPr>
              <a:pPr>
                <a:spcAft>
                  <a:spcPts val="600"/>
                </a:spcAft>
              </a:pPr>
              <a:t>34</a:t>
            </a:fld>
            <a:endParaRPr lang="en-US" altLang="en-US" b="0">
              <a:latin typeface="Arial" panose="020B0604020202020204" pitchFamily="34" charset="0"/>
            </a:endParaRPr>
          </a:p>
        </p:txBody>
      </p:sp>
    </p:spTree>
    <p:extLst>
      <p:ext uri="{BB962C8B-B14F-4D97-AF65-F5344CB8AC3E}">
        <p14:creationId xmlns:p14="http://schemas.microsoft.com/office/powerpoint/2010/main" val="149745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2">
            <a:extLst>
              <a:ext uri="{FF2B5EF4-FFF2-40B4-BE49-F238E27FC236}">
                <a16:creationId xmlns:a16="http://schemas.microsoft.com/office/drawing/2014/main" id="{B0F0E02F-17EC-4FF5-9F8D-4940619B870A}"/>
              </a:ext>
            </a:extLst>
          </p:cNvPr>
          <p:cNvSpPr txBox="1">
            <a:spLocks noGrp="1"/>
          </p:cNvSpPr>
          <p:nvPr/>
        </p:nvSpPr>
        <p:spPr bwMode="auto">
          <a:xfrm>
            <a:off x="6058287" y="5544101"/>
            <a:ext cx="1600617" cy="357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r" eaLnBrk="1" hangingPunct="1">
              <a:spcBef>
                <a:spcPct val="0"/>
              </a:spcBef>
              <a:buClrTx/>
              <a:buSzTx/>
              <a:buFontTx/>
              <a:buNone/>
            </a:pPr>
            <a:fld id="{3EDBFB88-C842-402F-864C-CF613EB36523}" type="slidenum">
              <a:rPr lang="en-US" altLang="en-US" sz="900">
                <a:latin typeface="Arial" panose="020B0604020202020204" pitchFamily="34" charset="0"/>
              </a:rPr>
              <a:pPr algn="r" eaLnBrk="1" hangingPunct="1">
                <a:spcBef>
                  <a:spcPct val="0"/>
                </a:spcBef>
                <a:buClrTx/>
                <a:buSzTx/>
                <a:buFontTx/>
                <a:buNone/>
              </a:pPr>
              <a:t>35</a:t>
            </a:fld>
            <a:endParaRPr lang="en-US" altLang="en-US" sz="900">
              <a:latin typeface="Arial" panose="020B0604020202020204" pitchFamily="34" charset="0"/>
            </a:endParaRPr>
          </a:p>
        </p:txBody>
      </p:sp>
      <p:grpSp>
        <p:nvGrpSpPr>
          <p:cNvPr id="50179" name="Group 5">
            <a:extLst>
              <a:ext uri="{FF2B5EF4-FFF2-40B4-BE49-F238E27FC236}">
                <a16:creationId xmlns:a16="http://schemas.microsoft.com/office/drawing/2014/main" id="{EA981B14-5B2E-4C30-ADA3-449106965084}"/>
              </a:ext>
            </a:extLst>
          </p:cNvPr>
          <p:cNvGrpSpPr>
            <a:grpSpLocks/>
          </p:cNvGrpSpPr>
          <p:nvPr/>
        </p:nvGrpSpPr>
        <p:grpSpPr bwMode="auto">
          <a:xfrm>
            <a:off x="3428702" y="970910"/>
            <a:ext cx="2915409" cy="4973345"/>
            <a:chOff x="2112" y="1104"/>
            <a:chExt cx="1500" cy="2592"/>
          </a:xfrm>
        </p:grpSpPr>
        <p:pic>
          <p:nvPicPr>
            <p:cNvPr id="50181" name="Picture 6" descr="brochurecover2lr">
              <a:extLst>
                <a:ext uri="{FF2B5EF4-FFF2-40B4-BE49-F238E27FC236}">
                  <a16:creationId xmlns:a16="http://schemas.microsoft.com/office/drawing/2014/main" id="{6008C8ED-C829-41B1-A454-A73CEC4B70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5555" b="14444"/>
            <a:stretch>
              <a:fillRect/>
            </a:stretch>
          </p:blipFill>
          <p:spPr bwMode="auto">
            <a:xfrm>
              <a:off x="2112" y="1104"/>
              <a:ext cx="1500" cy="25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0182" name="Rectangle 7">
              <a:extLst>
                <a:ext uri="{FF2B5EF4-FFF2-40B4-BE49-F238E27FC236}">
                  <a16:creationId xmlns:a16="http://schemas.microsoft.com/office/drawing/2014/main" id="{448E1E8B-C8CE-4E26-AC42-68ED162312F0}"/>
                </a:ext>
              </a:extLst>
            </p:cNvPr>
            <p:cNvSpPr>
              <a:spLocks noChangeArrowheads="1"/>
            </p:cNvSpPr>
            <p:nvPr/>
          </p:nvSpPr>
          <p:spPr bwMode="auto">
            <a:xfrm>
              <a:off x="2112" y="1523"/>
              <a:ext cx="1488" cy="1740"/>
            </a:xfrm>
            <a:prstGeom prst="rect">
              <a:avLst/>
            </a:prstGeom>
            <a:solidFill>
              <a:srgbClr val="FFFFFF"/>
            </a:solidFill>
            <a:ln w="9525">
              <a:solidFill>
                <a:schemeClr val="tx1"/>
              </a:solidFill>
              <a:miter lim="800000"/>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es-MX" altLang="en-US" sz="1800" i="1" dirty="0" err="1">
                  <a:latin typeface="Arial" panose="020B0604020202020204" pitchFamily="34" charset="0"/>
                </a:rPr>
                <a:t>Title</a:t>
              </a:r>
              <a:r>
                <a:rPr lang="es-MX" altLang="en-US" sz="1800" i="1" dirty="0">
                  <a:latin typeface="Arial" panose="020B0604020202020204" pitchFamily="34" charset="0"/>
                </a:rPr>
                <a:t> I SWP </a:t>
              </a:r>
            </a:p>
            <a:p>
              <a:pPr algn="ctr">
                <a:spcBef>
                  <a:spcPct val="0"/>
                </a:spcBef>
                <a:buClrTx/>
                <a:buSzTx/>
                <a:buFontTx/>
                <a:buNone/>
              </a:pPr>
              <a:r>
                <a:rPr lang="es-MX" altLang="en-US" sz="1800" i="1" dirty="0">
                  <a:latin typeface="Arial" panose="020B0604020202020204" pitchFamily="34" charset="0"/>
                </a:rPr>
                <a:t>and</a:t>
              </a:r>
              <a:br>
                <a:rPr lang="es-MX" altLang="en-US" sz="1800" i="1" dirty="0">
                  <a:latin typeface="Arial" panose="020B0604020202020204" pitchFamily="34" charset="0"/>
                </a:rPr>
              </a:br>
              <a:r>
                <a:rPr lang="es-MX" altLang="en-US" sz="1800" i="1" dirty="0" err="1">
                  <a:latin typeface="Arial" panose="020B0604020202020204" pitchFamily="34" charset="0"/>
                </a:rPr>
                <a:t>Teachers</a:t>
              </a:r>
              <a:r>
                <a:rPr lang="es-MX" altLang="en-US" sz="1800" i="1" dirty="0">
                  <a:latin typeface="Arial" panose="020B0604020202020204" pitchFamily="34" charset="0"/>
                </a:rPr>
                <a:t> </a:t>
              </a:r>
            </a:p>
            <a:p>
              <a:pPr algn="ctr">
                <a:spcBef>
                  <a:spcPct val="0"/>
                </a:spcBef>
                <a:buClrTx/>
                <a:buSzTx/>
                <a:buFontTx/>
                <a:buNone/>
              </a:pPr>
              <a:r>
                <a:rPr lang="es-MX" altLang="en-US" sz="1800" i="1" dirty="0">
                  <a:latin typeface="Arial" panose="020B0604020202020204" pitchFamily="34" charset="0"/>
                </a:rPr>
                <a:t>and </a:t>
              </a:r>
              <a:r>
                <a:rPr lang="es-MX" altLang="en-US" sz="1800" i="1" dirty="0" err="1">
                  <a:latin typeface="Arial" panose="020B0604020202020204" pitchFamily="34" charset="0"/>
                </a:rPr>
                <a:t>Paraprofessionals</a:t>
              </a:r>
              <a:endParaRPr lang="es-MX" altLang="en-US" sz="1800" i="1" dirty="0">
                <a:latin typeface="Arial" panose="020B0604020202020204" pitchFamily="34" charset="0"/>
              </a:endParaRPr>
            </a:p>
            <a:p>
              <a:pPr algn="ctr">
                <a:spcBef>
                  <a:spcPct val="0"/>
                </a:spcBef>
                <a:buClrTx/>
                <a:buSzTx/>
                <a:buFontTx/>
                <a:buNone/>
              </a:pPr>
              <a:endParaRPr lang="es-MX" altLang="en-US" sz="1800" i="1" dirty="0">
                <a:latin typeface="Arial" panose="020B0604020202020204" pitchFamily="34" charset="0"/>
              </a:endParaRPr>
            </a:p>
            <a:p>
              <a:pPr algn="ctr">
                <a:spcBef>
                  <a:spcPct val="0"/>
                </a:spcBef>
                <a:buClrTx/>
                <a:buSzTx/>
                <a:buFontTx/>
                <a:buNone/>
              </a:pPr>
              <a:r>
                <a:rPr lang="es-CO" sz="1800" i="1" dirty="0">
                  <a:latin typeface="Arial" panose="020B0604020202020204" pitchFamily="34" charset="0"/>
                </a:rPr>
                <a:t>Título I Aplicable a Toda la Escuela </a:t>
              </a:r>
            </a:p>
            <a:p>
              <a:pPr algn="ctr">
                <a:spcBef>
                  <a:spcPct val="0"/>
                </a:spcBef>
                <a:buClrTx/>
                <a:buSzTx/>
                <a:buFontTx/>
                <a:buNone/>
              </a:pPr>
              <a:r>
                <a:rPr lang="es-CO" sz="1800" i="1" dirty="0">
                  <a:latin typeface="Arial" panose="020B0604020202020204" pitchFamily="34" charset="0"/>
                </a:rPr>
                <a:t>y</a:t>
              </a:r>
              <a:br>
                <a:rPr lang="es-CO" sz="1800" i="1" dirty="0">
                  <a:latin typeface="Arial" panose="020B0604020202020204" pitchFamily="34" charset="0"/>
                </a:rPr>
              </a:br>
              <a:r>
                <a:rPr lang="es-CO" sz="1800" i="1" dirty="0">
                  <a:latin typeface="Arial" panose="020B0604020202020204" pitchFamily="34" charset="0"/>
                </a:rPr>
                <a:t>Maestros </a:t>
              </a:r>
            </a:p>
            <a:p>
              <a:pPr algn="ctr">
                <a:spcBef>
                  <a:spcPct val="0"/>
                </a:spcBef>
                <a:buClrTx/>
                <a:buSzTx/>
                <a:buFontTx/>
                <a:buNone/>
              </a:pPr>
              <a:r>
                <a:rPr lang="es-CO" sz="1800" i="1" dirty="0">
                  <a:latin typeface="Arial" panose="020B0604020202020204" pitchFamily="34" charset="0"/>
                </a:rPr>
                <a:t>y asistentes de maestros</a:t>
              </a:r>
            </a:p>
            <a:p>
              <a:pPr algn="ctr">
                <a:spcBef>
                  <a:spcPct val="0"/>
                </a:spcBef>
                <a:buClrTx/>
                <a:buSzTx/>
                <a:buFontTx/>
                <a:buNone/>
              </a:pPr>
              <a:endParaRPr lang="en-US" altLang="en-US" sz="2401" dirty="0">
                <a:latin typeface="Arial" panose="020B0604020202020204" pitchFamily="34" charset="0"/>
              </a:endParaRPr>
            </a:p>
          </p:txBody>
        </p:sp>
      </p:grpSp>
      <p:sp>
        <p:nvSpPr>
          <p:cNvPr id="50180" name="Slide Number Placeholder 1">
            <a:extLst>
              <a:ext uri="{FF2B5EF4-FFF2-40B4-BE49-F238E27FC236}">
                <a16:creationId xmlns:a16="http://schemas.microsoft.com/office/drawing/2014/main" id="{A8BC5D20-3A25-4B8A-B82A-AA20AA4271F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fld id="{CE14A73E-04F3-4451-9132-08075EE04AF7}" type="slidenum">
              <a:rPr lang="en-US" altLang="en-US" b="0">
                <a:latin typeface="Arial" panose="020B0604020202020204" pitchFamily="34" charset="0"/>
              </a:rPr>
              <a:pPr/>
              <a:t>35</a:t>
            </a:fld>
            <a:endParaRPr lang="en-US" altLang="en-US" b="0">
              <a:latin typeface="Arial" panose="020B0604020202020204" pitchFamily="34" charset="0"/>
            </a:endParaRPr>
          </a:p>
        </p:txBody>
      </p:sp>
      <p:sp>
        <p:nvSpPr>
          <p:cNvPr id="2" name="Footer Placeholder 1">
            <a:extLst>
              <a:ext uri="{FF2B5EF4-FFF2-40B4-BE49-F238E27FC236}">
                <a16:creationId xmlns:a16="http://schemas.microsoft.com/office/drawing/2014/main" id="{588E45EE-75D0-47A8-9C6D-6372FBA8D1AF}"/>
              </a:ext>
            </a:extLst>
          </p:cNvPr>
          <p:cNvSpPr>
            <a:spLocks noGrp="1"/>
          </p:cNvSpPr>
          <p:nvPr>
            <p:ph type="ftr" sz="quarter" idx="11"/>
          </p:nvPr>
        </p:nvSpPr>
        <p:spPr/>
        <p:txBody>
          <a:bodyPr/>
          <a:lstStyle/>
          <a:p>
            <a:r>
              <a:rPr lang="en-US"/>
              <a:t>Office of the Chief of Special Education, Equity and Access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03" name="Rectangle 1026">
            <a:extLst>
              <a:ext uri="{FF2B5EF4-FFF2-40B4-BE49-F238E27FC236}">
                <a16:creationId xmlns:a16="http://schemas.microsoft.com/office/drawing/2014/main" id="{1F0F9893-BDCF-4C03-A561-82F37A1CC442}"/>
              </a:ext>
            </a:extLst>
          </p:cNvPr>
          <p:cNvSpPr>
            <a:spLocks noGrp="1" noRot="1" noChangeArrowheads="1"/>
          </p:cNvSpPr>
          <p:nvPr>
            <p:ph type="title"/>
          </p:nvPr>
        </p:nvSpPr>
        <p:spPr>
          <a:xfrm>
            <a:off x="453424" y="750097"/>
            <a:ext cx="7937369"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ltLang="en-US" dirty="0">
                <a:solidFill>
                  <a:srgbClr val="FFFFFF"/>
                </a:solidFill>
                <a:effectLst/>
                <a:latin typeface="Times New Roman" panose="02020603050405020304" pitchFamily="18" charset="0"/>
                <a:cs typeface="Times New Roman" panose="02020603050405020304" pitchFamily="18" charset="0"/>
              </a:rPr>
              <a:t>Teacher Qualifications</a:t>
            </a:r>
            <a:br>
              <a:rPr lang="en-US" altLang="en-US" dirty="0">
                <a:solidFill>
                  <a:srgbClr val="FFFFFF"/>
                </a:solidFill>
                <a:effectLst/>
                <a:latin typeface="Times New Roman" panose="02020603050405020304" pitchFamily="18" charset="0"/>
                <a:cs typeface="Times New Roman" panose="02020603050405020304" pitchFamily="18" charset="0"/>
              </a:rPr>
            </a:br>
            <a:r>
              <a:rPr lang="es-CO" i="1" dirty="0">
                <a:solidFill>
                  <a:srgbClr val="FFFFFF"/>
                </a:solidFill>
                <a:latin typeface="Times New Roman" panose="02020603050405020304" pitchFamily="18" charset="0"/>
                <a:cs typeface="Times New Roman" panose="02020603050405020304" pitchFamily="18" charset="0"/>
              </a:rPr>
              <a:t>Cualificaciones de los Maestros</a:t>
            </a:r>
            <a:endParaRPr lang="en-US" altLang="en-US" i="1" dirty="0">
              <a:solidFill>
                <a:srgbClr val="FFFFFF"/>
              </a:solidFill>
              <a:effectLst/>
              <a:latin typeface="Times New Roman" panose="02020603050405020304" pitchFamily="18" charset="0"/>
              <a:cs typeface="Times New Roman" panose="02020603050405020304" pitchFamily="18" charset="0"/>
            </a:endParaRPr>
          </a:p>
        </p:txBody>
      </p:sp>
      <p:sp>
        <p:nvSpPr>
          <p:cNvPr id="79" name="Rectangle 78">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04" name="Rectangle 1027">
            <a:extLst>
              <a:ext uri="{FF2B5EF4-FFF2-40B4-BE49-F238E27FC236}">
                <a16:creationId xmlns:a16="http://schemas.microsoft.com/office/drawing/2014/main" id="{468CADC8-85AB-42FC-B25D-43F43F1D057B}"/>
              </a:ext>
            </a:extLst>
          </p:cNvPr>
          <p:cNvSpPr>
            <a:spLocks noGrp="1" noChangeArrowheads="1"/>
          </p:cNvSpPr>
          <p:nvPr>
            <p:ph idx="1"/>
          </p:nvPr>
        </p:nvSpPr>
        <p:spPr>
          <a:xfrm>
            <a:off x="971550" y="2612256"/>
            <a:ext cx="7200897" cy="3263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r>
              <a:rPr lang="en-US" altLang="en-US" sz="3200" dirty="0">
                <a:latin typeface="Times New Roman" panose="02020603050405020304" pitchFamily="18" charset="0"/>
                <a:cs typeface="Times New Roman" panose="02020603050405020304" pitchFamily="18" charset="0"/>
              </a:rPr>
              <a:t>Teachers should meet applicable State certification and licensure requirements at the time of employment. </a:t>
            </a:r>
          </a:p>
          <a:p>
            <a:r>
              <a:rPr lang="es-CO" sz="3200" dirty="0">
                <a:solidFill>
                  <a:srgbClr val="0070C0"/>
                </a:solidFill>
                <a:latin typeface="Times New Roman" panose="02020603050405020304" pitchFamily="18" charset="0"/>
                <a:cs typeface="Times New Roman" panose="02020603050405020304" pitchFamily="18" charset="0"/>
              </a:rPr>
              <a:t>Los maestros deben cumplir con los requisitos estatales y de certificación que corresponden durante su tiempo de contratación de empleo. </a:t>
            </a:r>
          </a:p>
          <a:p>
            <a:pPr eaLnBrk="1" hangingPunct="1"/>
            <a:endParaRPr lang="en-US" altLang="en-US" sz="32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476A0A90-580C-49DD-A4E7-256CF060ADFD}"/>
              </a:ext>
            </a:extLst>
          </p:cNvPr>
          <p:cNvSpPr>
            <a:spLocks noGrp="1"/>
          </p:cNvSpPr>
          <p:nvPr>
            <p:ph type="ftr" sz="quarter" idx="11"/>
          </p:nvPr>
        </p:nvSpPr>
        <p:spPr>
          <a:xfrm>
            <a:off x="971550" y="5969000"/>
            <a:ext cx="5479425" cy="279400"/>
          </a:xfrm>
        </p:spPr>
        <p:txBody>
          <a:bodyPr>
            <a:normAutofit/>
          </a:bodyPr>
          <a:lstStyle/>
          <a:p>
            <a:pPr>
              <a:spcAft>
                <a:spcPts val="600"/>
              </a:spcAft>
            </a:pPr>
            <a:r>
              <a:rPr lang="en-US"/>
              <a:t>Office of the Chief of Special Education, Equity and Access</a:t>
            </a:r>
          </a:p>
        </p:txBody>
      </p:sp>
      <p:sp>
        <p:nvSpPr>
          <p:cNvPr id="51206" name="Slide Number Placeholder 1">
            <a:extLst>
              <a:ext uri="{FF2B5EF4-FFF2-40B4-BE49-F238E27FC236}">
                <a16:creationId xmlns:a16="http://schemas.microsoft.com/office/drawing/2014/main" id="{549C4E92-EA96-486B-87FF-5FFA9AF4884D}"/>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96C56CB4-8965-4E1C-9798-4177427CEE07}" type="slidenum">
              <a:rPr lang="en-US" altLang="en-US" b="0">
                <a:latin typeface="Arial" panose="020B0604020202020204" pitchFamily="34" charset="0"/>
              </a:rPr>
              <a:pPr>
                <a:spcAft>
                  <a:spcPts val="600"/>
                </a:spcAft>
              </a:pPr>
              <a:t>36</a:t>
            </a:fld>
            <a:endParaRPr lang="en-US" altLang="en-US" b="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1" name="Rectangle 2">
            <a:extLst>
              <a:ext uri="{FF2B5EF4-FFF2-40B4-BE49-F238E27FC236}">
                <a16:creationId xmlns:a16="http://schemas.microsoft.com/office/drawing/2014/main" id="{246A02AE-6A2A-457A-84FE-90E703A1BBF3}"/>
              </a:ext>
            </a:extLst>
          </p:cNvPr>
          <p:cNvSpPr>
            <a:spLocks noGrp="1" noRot="1" noChangeArrowheads="1"/>
          </p:cNvSpPr>
          <p:nvPr>
            <p:ph type="title"/>
          </p:nvPr>
        </p:nvSpPr>
        <p:spPr>
          <a:xfrm>
            <a:off x="603315" y="796374"/>
            <a:ext cx="7937369"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ltLang="en-US" dirty="0">
                <a:solidFill>
                  <a:srgbClr val="FFFFFF"/>
                </a:solidFill>
                <a:latin typeface="Times New Roman" panose="02020603050405020304" pitchFamily="18" charset="0"/>
                <a:cs typeface="Times New Roman" panose="02020603050405020304" pitchFamily="18" charset="0"/>
              </a:rPr>
              <a:t>Paraprofessional Qualifications</a:t>
            </a:r>
            <a:br>
              <a:rPr lang="en-US" altLang="en-US" dirty="0">
                <a:solidFill>
                  <a:srgbClr val="FFFFFF"/>
                </a:solidFill>
                <a:latin typeface="Times New Roman" panose="02020603050405020304" pitchFamily="18" charset="0"/>
                <a:cs typeface="Times New Roman" panose="02020603050405020304" pitchFamily="18" charset="0"/>
              </a:rPr>
            </a:br>
            <a:r>
              <a:rPr lang="es-CO" i="1" dirty="0">
                <a:solidFill>
                  <a:srgbClr val="FFFFFF"/>
                </a:solidFill>
                <a:latin typeface="Times New Roman" panose="02020603050405020304" pitchFamily="18" charset="0"/>
                <a:cs typeface="Times New Roman" panose="02020603050405020304" pitchFamily="18" charset="0"/>
              </a:rPr>
              <a:t>Cualificaciones de Asistentes de Maestros</a:t>
            </a:r>
            <a:endParaRPr lang="en-US" altLang="en-US" i="1" dirty="0">
              <a:solidFill>
                <a:srgbClr val="FFFFFF"/>
              </a:solidFill>
              <a:latin typeface="Times New Roman" panose="02020603050405020304" pitchFamily="18" charset="0"/>
              <a:cs typeface="Times New Roman" panose="02020603050405020304" pitchFamily="18" charset="0"/>
            </a:endParaRPr>
          </a:p>
        </p:txBody>
      </p:sp>
      <p:sp>
        <p:nvSpPr>
          <p:cNvPr id="143" name="Rectangle 142">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5" name="Rectangle 144">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E6F3241-BE96-487D-A43F-736C517AF013}"/>
              </a:ext>
            </a:extLst>
          </p:cNvPr>
          <p:cNvSpPr>
            <a:spLocks noGrp="1"/>
          </p:cNvSpPr>
          <p:nvPr>
            <p:ph idx="1"/>
          </p:nvPr>
        </p:nvSpPr>
        <p:spPr>
          <a:xfrm>
            <a:off x="228600" y="2494973"/>
            <a:ext cx="4133850" cy="3923622"/>
          </a:xfrm>
        </p:spPr>
        <p:txBody>
          <a:bodyPr>
            <a:normAutofit fontScale="92500" lnSpcReduction="20000"/>
          </a:bodyPr>
          <a:lstStyle/>
          <a:p>
            <a:pPr marL="297736" lvl="2" indent="-167923">
              <a:spcBef>
                <a:spcPct val="20000"/>
              </a:spcBef>
              <a:buClr>
                <a:schemeClr val="hlink"/>
              </a:buClr>
              <a:buSzPct val="70000"/>
              <a:buFont typeface="Wingdings" pitchFamily="2" charset="2"/>
              <a:buChar char="n"/>
              <a:defRPr/>
            </a:pPr>
            <a:r>
              <a:rPr lang="en-US" sz="1700" dirty="0">
                <a:latin typeface="Times New Roman" pitchFamily="18" charset="0"/>
                <a:cs typeface="Times New Roman" pitchFamily="18" charset="0"/>
              </a:rPr>
              <a:t>All new hires are required to pass the District Proficiency Test* and must meet the following criteria:</a:t>
            </a:r>
          </a:p>
          <a:p>
            <a:pPr marL="815796" lvl="3" indent="-175069">
              <a:spcBef>
                <a:spcPct val="20000"/>
              </a:spcBef>
              <a:buClr>
                <a:schemeClr val="hlink"/>
              </a:buClr>
              <a:buSzPct val="70000"/>
              <a:buFont typeface="Times New Roman" pitchFamily="18" charset="0"/>
              <a:buChar char="–"/>
              <a:defRPr/>
            </a:pPr>
            <a:r>
              <a:rPr lang="en-US" sz="1700" dirty="0">
                <a:latin typeface="Times New Roman" pitchFamily="18" charset="0"/>
                <a:cs typeface="Times New Roman" pitchFamily="18" charset="0"/>
              </a:rPr>
              <a:t>High School Diploma/GED </a:t>
            </a:r>
          </a:p>
          <a:p>
            <a:pPr marL="469277" lvl="3" indent="0">
              <a:spcBef>
                <a:spcPct val="20000"/>
              </a:spcBef>
              <a:buClr>
                <a:schemeClr val="hlink"/>
              </a:buClr>
              <a:buSzPct val="70000"/>
              <a:buNone/>
              <a:defRPr/>
            </a:pPr>
            <a:r>
              <a:rPr lang="en-US" sz="1700" dirty="0">
                <a:latin typeface="Times New Roman" pitchFamily="18" charset="0"/>
                <a:cs typeface="Times New Roman" pitchFamily="18" charset="0"/>
              </a:rPr>
              <a:t>	AND</a:t>
            </a:r>
          </a:p>
          <a:p>
            <a:pPr marL="815796" lvl="3" indent="-175069">
              <a:spcBef>
                <a:spcPct val="20000"/>
              </a:spcBef>
              <a:buClr>
                <a:schemeClr val="hlink"/>
              </a:buClr>
              <a:buSzPct val="70000"/>
              <a:buFont typeface="Times New Roman" pitchFamily="18" charset="0"/>
              <a:buChar char="–"/>
              <a:defRPr/>
            </a:pPr>
            <a:r>
              <a:rPr lang="en-US" sz="1700" dirty="0">
                <a:latin typeface="Times New Roman" pitchFamily="18" charset="0"/>
                <a:cs typeface="Times New Roman" pitchFamily="18" charset="0"/>
              </a:rPr>
              <a:t>Have 60 semester or 90 quarter units from a recognized college or university OR</a:t>
            </a:r>
          </a:p>
          <a:p>
            <a:pPr marL="815796" lvl="3" indent="-175069">
              <a:spcBef>
                <a:spcPct val="20000"/>
              </a:spcBef>
              <a:buClr>
                <a:schemeClr val="hlink"/>
              </a:buClr>
              <a:buSzPct val="70000"/>
              <a:buFont typeface="Times New Roman" pitchFamily="18" charset="0"/>
              <a:buChar char="–"/>
              <a:defRPr/>
            </a:pPr>
            <a:r>
              <a:rPr lang="en-US" sz="1700" dirty="0">
                <a:latin typeface="Times New Roman" pitchFamily="18" charset="0"/>
                <a:cs typeface="Times New Roman" pitchFamily="18" charset="0"/>
              </a:rPr>
              <a:t>Have an associate (or higher) degree from a recognized college or university OR</a:t>
            </a:r>
          </a:p>
          <a:p>
            <a:pPr marL="815796" lvl="3" indent="-175069">
              <a:spcBef>
                <a:spcPct val="20000"/>
              </a:spcBef>
              <a:buClr>
                <a:schemeClr val="hlink"/>
              </a:buClr>
              <a:buSzPct val="70000"/>
              <a:buFont typeface="Times New Roman" pitchFamily="18" charset="0"/>
              <a:buChar char="–"/>
              <a:defRPr/>
            </a:pPr>
            <a:r>
              <a:rPr lang="en-US" sz="1700" dirty="0">
                <a:latin typeface="Times New Roman" pitchFamily="18" charset="0"/>
                <a:cs typeface="Times New Roman" pitchFamily="18" charset="0"/>
              </a:rPr>
              <a:t>Pass the Instructional Assistance Test</a:t>
            </a:r>
          </a:p>
          <a:p>
            <a:pPr marL="640727" lvl="3" indent="0">
              <a:spcBef>
                <a:spcPct val="20000"/>
              </a:spcBef>
              <a:buClr>
                <a:schemeClr val="hlink"/>
              </a:buClr>
              <a:buSzPct val="70000"/>
              <a:buNone/>
              <a:defRPr/>
            </a:pPr>
            <a:r>
              <a:rPr lang="en-US" sz="1700" dirty="0">
                <a:latin typeface="Times New Roman" pitchFamily="18" charset="0"/>
                <a:cs typeface="Times New Roman" pitchFamily="18" charset="0"/>
              </a:rPr>
              <a:t>*</a:t>
            </a:r>
            <a:r>
              <a:rPr lang="en-US" sz="1700" i="1" dirty="0">
                <a:latin typeface="Times New Roman" pitchFamily="18" charset="0"/>
                <a:cs typeface="Times New Roman" pitchFamily="18" charset="0"/>
              </a:rPr>
              <a:t>new hires with a Bachelor’s degree or higher do not need to take the District Proficiency Test</a:t>
            </a:r>
            <a:endParaRPr lang="en-US" sz="1700" dirty="0">
              <a:latin typeface="Times New Roman" pitchFamily="18" charset="0"/>
              <a:cs typeface="Times New Roman" pitchFamily="18" charset="0"/>
            </a:endParaRPr>
          </a:p>
        </p:txBody>
      </p:sp>
      <p:sp>
        <p:nvSpPr>
          <p:cNvPr id="2" name="Footer Placeholder 1">
            <a:extLst>
              <a:ext uri="{FF2B5EF4-FFF2-40B4-BE49-F238E27FC236}">
                <a16:creationId xmlns:a16="http://schemas.microsoft.com/office/drawing/2014/main" id="{2CAD689F-854D-48C0-B653-7A49315B9A14}"/>
              </a:ext>
            </a:extLst>
          </p:cNvPr>
          <p:cNvSpPr>
            <a:spLocks noGrp="1"/>
          </p:cNvSpPr>
          <p:nvPr>
            <p:ph type="ftr" sz="quarter" idx="11"/>
          </p:nvPr>
        </p:nvSpPr>
        <p:spPr>
          <a:xfrm>
            <a:off x="762000" y="6262683"/>
            <a:ext cx="5479425" cy="279400"/>
          </a:xfrm>
        </p:spPr>
        <p:txBody>
          <a:bodyPr>
            <a:normAutofit/>
          </a:bodyPr>
          <a:lstStyle/>
          <a:p>
            <a:pPr>
              <a:spcAft>
                <a:spcPts val="600"/>
              </a:spcAft>
            </a:pPr>
            <a:r>
              <a:rPr lang="en-US" dirty="0"/>
              <a:t>Office of the Chief of Special Education, Equity and Access</a:t>
            </a:r>
          </a:p>
        </p:txBody>
      </p:sp>
      <p:sp>
        <p:nvSpPr>
          <p:cNvPr id="53254" name="Slide Number Placeholder 1">
            <a:extLst>
              <a:ext uri="{FF2B5EF4-FFF2-40B4-BE49-F238E27FC236}">
                <a16:creationId xmlns:a16="http://schemas.microsoft.com/office/drawing/2014/main" id="{BEC8D1A2-951B-44CC-B56B-67BE10BB6448}"/>
              </a:ext>
            </a:extLst>
          </p:cNvPr>
          <p:cNvSpPr>
            <a:spLocks noGrp="1" noChangeArrowheads="1"/>
          </p:cNvSpPr>
          <p:nvPr>
            <p:ph type="sldNum" sz="quarter" idx="12"/>
          </p:nvPr>
        </p:nvSpPr>
        <p:spPr>
          <a:xfrm>
            <a:off x="7793136" y="6278895"/>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1A43D4AC-0C47-4B0A-ADCD-27D8AFF62970}" type="slidenum">
              <a:rPr lang="en-US" altLang="en-US" b="0">
                <a:latin typeface="Arial" panose="020B0604020202020204" pitchFamily="34" charset="0"/>
              </a:rPr>
              <a:pPr>
                <a:spcAft>
                  <a:spcPts val="600"/>
                </a:spcAft>
              </a:pPr>
              <a:t>37</a:t>
            </a:fld>
            <a:endParaRPr lang="en-US" altLang="en-US" b="0">
              <a:latin typeface="Arial" panose="020B0604020202020204" pitchFamily="34" charset="0"/>
            </a:endParaRPr>
          </a:p>
        </p:txBody>
      </p:sp>
      <p:sp>
        <p:nvSpPr>
          <p:cNvPr id="10" name="Content Placeholder 2">
            <a:extLst>
              <a:ext uri="{FF2B5EF4-FFF2-40B4-BE49-F238E27FC236}">
                <a16:creationId xmlns:a16="http://schemas.microsoft.com/office/drawing/2014/main" id="{C4B24C8A-1323-4E0A-A826-2C57E88440D0}"/>
              </a:ext>
            </a:extLst>
          </p:cNvPr>
          <p:cNvSpPr txBox="1">
            <a:spLocks/>
          </p:cNvSpPr>
          <p:nvPr/>
        </p:nvSpPr>
        <p:spPr>
          <a:xfrm>
            <a:off x="4362450" y="2550511"/>
            <a:ext cx="4418076" cy="3929828"/>
          </a:xfrm>
          <a:prstGeom prst="rect">
            <a:avLst/>
          </a:prstGeom>
        </p:spPr>
        <p:txBody>
          <a:bodyPr vert="horz" lIns="91440" tIns="45720" rIns="91440" bIns="45720" rtlCol="0" anchor="t">
            <a:normAutofit fontScale="85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297736" lvl="2" indent="-167923">
              <a:buClr>
                <a:schemeClr val="hlink"/>
              </a:buClr>
              <a:buSzPct val="70000"/>
              <a:buFont typeface="Wingdings" pitchFamily="2" charset="2"/>
              <a:buChar char="n"/>
              <a:defRPr/>
            </a:pPr>
            <a:r>
              <a:rPr lang="es-CO" sz="1700" dirty="0">
                <a:solidFill>
                  <a:srgbClr val="0070C0"/>
                </a:solidFill>
                <a:latin typeface="Times New Roman" pitchFamily="18" charset="0"/>
                <a:cs typeface="Times New Roman" pitchFamily="18" charset="0"/>
              </a:rPr>
              <a:t>Se requiere que todo nuevo empleado apruebe el Examen de Competencia* del Distrito y debe reunir los siguientes requisitos :</a:t>
            </a:r>
          </a:p>
          <a:p>
            <a:pPr marL="815796" lvl="3" indent="-175069">
              <a:buClr>
                <a:schemeClr val="hlink"/>
              </a:buClr>
              <a:buSzPct val="70000"/>
              <a:buFont typeface="Times New Roman" pitchFamily="18" charset="0"/>
              <a:buChar char="–"/>
              <a:defRPr/>
            </a:pPr>
            <a:r>
              <a:rPr lang="es-CO" sz="1700" dirty="0">
                <a:solidFill>
                  <a:srgbClr val="0070C0"/>
                </a:solidFill>
                <a:latin typeface="Times New Roman" pitchFamily="18" charset="0"/>
                <a:cs typeface="Times New Roman" pitchFamily="18" charset="0"/>
              </a:rPr>
              <a:t>Diploma de la Escuela Preparatoria/Diploma de educación general </a:t>
            </a:r>
          </a:p>
          <a:p>
            <a:pPr marL="469277" lvl="3" indent="0">
              <a:buClr>
                <a:schemeClr val="hlink"/>
              </a:buClr>
              <a:buSzPct val="70000"/>
              <a:buFont typeface="Arial"/>
              <a:buNone/>
              <a:defRPr/>
            </a:pPr>
            <a:r>
              <a:rPr lang="es-CO" sz="1700" dirty="0">
                <a:solidFill>
                  <a:srgbClr val="0070C0"/>
                </a:solidFill>
                <a:latin typeface="Times New Roman" pitchFamily="18" charset="0"/>
                <a:cs typeface="Times New Roman" pitchFamily="18" charset="0"/>
              </a:rPr>
              <a:t>	Y</a:t>
            </a:r>
          </a:p>
          <a:p>
            <a:pPr marL="815796" lvl="3" indent="-175069">
              <a:buClr>
                <a:schemeClr val="hlink"/>
              </a:buClr>
              <a:buSzPct val="70000"/>
              <a:buFont typeface="Times New Roman" pitchFamily="18" charset="0"/>
              <a:buChar char="–"/>
              <a:defRPr/>
            </a:pPr>
            <a:r>
              <a:rPr lang="es-CO" sz="1700" dirty="0">
                <a:solidFill>
                  <a:srgbClr val="0070C0"/>
                </a:solidFill>
                <a:latin typeface="Times New Roman" pitchFamily="18" charset="0"/>
                <a:cs typeface="Times New Roman" pitchFamily="18" charset="0"/>
              </a:rPr>
              <a:t>Obtenido 60 créditos académico de semestre o 90 créditos académicos de trimestre de un colegio comunitario acreditado o universidad, O</a:t>
            </a:r>
          </a:p>
          <a:p>
            <a:pPr marL="815796" lvl="3" indent="-175069">
              <a:buClr>
                <a:schemeClr val="hlink"/>
              </a:buClr>
              <a:buSzPct val="70000"/>
              <a:buFont typeface="Times New Roman" pitchFamily="18" charset="0"/>
              <a:buChar char="–"/>
              <a:defRPr/>
            </a:pPr>
            <a:r>
              <a:rPr lang="es-CO" sz="1700" dirty="0">
                <a:solidFill>
                  <a:srgbClr val="0070C0"/>
                </a:solidFill>
                <a:latin typeface="Times New Roman" pitchFamily="18" charset="0"/>
                <a:cs typeface="Times New Roman" pitchFamily="18" charset="0"/>
              </a:rPr>
              <a:t>Poseer un título de dos años (o mayor) de un colegio comunitario acreditado o universidad, O</a:t>
            </a:r>
          </a:p>
          <a:p>
            <a:pPr marL="815796" lvl="3" indent="-175069">
              <a:buClr>
                <a:schemeClr val="hlink"/>
              </a:buClr>
              <a:buSzPct val="70000"/>
              <a:buFont typeface="Times New Roman" pitchFamily="18" charset="0"/>
              <a:buChar char="–"/>
              <a:defRPr/>
            </a:pPr>
            <a:r>
              <a:rPr lang="es-CO" sz="1700" dirty="0">
                <a:solidFill>
                  <a:srgbClr val="0070C0"/>
                </a:solidFill>
                <a:latin typeface="Times New Roman" pitchFamily="18" charset="0"/>
                <a:cs typeface="Times New Roman" pitchFamily="18" charset="0"/>
              </a:rPr>
              <a:t>Aprobar el examen de ayuda de instrucción</a:t>
            </a:r>
          </a:p>
          <a:p>
            <a:pPr marL="640727" lvl="3" indent="0">
              <a:buClr>
                <a:schemeClr val="hlink"/>
              </a:buClr>
              <a:buSzPct val="70000"/>
              <a:buFont typeface="Arial"/>
              <a:buNone/>
              <a:defRPr/>
            </a:pPr>
            <a:r>
              <a:rPr lang="es-CO" sz="1700" i="1" dirty="0">
                <a:solidFill>
                  <a:srgbClr val="0070C0"/>
                </a:solidFill>
                <a:latin typeface="Times New Roman" pitchFamily="18" charset="0"/>
                <a:cs typeface="Times New Roman" pitchFamily="18" charset="0"/>
              </a:rPr>
              <a:t>*todo nuevo empleado con una licenciatura o mejor no necesita tomar el examen de competencia del Distrito</a:t>
            </a:r>
            <a:r>
              <a:rPr lang="es-CO" sz="1700" i="1" dirty="0">
                <a:latin typeface="Times New Roman" pitchFamily="18" charset="0"/>
                <a:cs typeface="Times New Roman"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2">
            <a:extLst>
              <a:ext uri="{FF2B5EF4-FFF2-40B4-BE49-F238E27FC236}">
                <a16:creationId xmlns:a16="http://schemas.microsoft.com/office/drawing/2014/main" id="{4A19A858-08E9-4C60-9E22-D536D0E96D21}"/>
              </a:ext>
            </a:extLst>
          </p:cNvPr>
          <p:cNvSpPr txBox="1">
            <a:spLocks noGrp="1"/>
          </p:cNvSpPr>
          <p:nvPr/>
        </p:nvSpPr>
        <p:spPr bwMode="auto">
          <a:xfrm>
            <a:off x="6058287" y="5544101"/>
            <a:ext cx="1600617" cy="357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r" eaLnBrk="1" hangingPunct="1">
              <a:spcBef>
                <a:spcPct val="0"/>
              </a:spcBef>
              <a:buClrTx/>
              <a:buSzTx/>
              <a:buFontTx/>
              <a:buNone/>
            </a:pPr>
            <a:fld id="{C31CF4EC-FA89-4920-A410-A49CD21AE96D}" type="slidenum">
              <a:rPr lang="en-US" altLang="en-US" sz="900">
                <a:latin typeface="Arial" panose="020B0604020202020204" pitchFamily="34" charset="0"/>
              </a:rPr>
              <a:pPr algn="r" eaLnBrk="1" hangingPunct="1">
                <a:spcBef>
                  <a:spcPct val="0"/>
                </a:spcBef>
                <a:buClrTx/>
                <a:buSzTx/>
                <a:buFontTx/>
                <a:buNone/>
              </a:pPr>
              <a:t>38</a:t>
            </a:fld>
            <a:endParaRPr lang="en-US" altLang="en-US" sz="900">
              <a:latin typeface="Arial" panose="020B0604020202020204" pitchFamily="34" charset="0"/>
            </a:endParaRPr>
          </a:p>
        </p:txBody>
      </p:sp>
      <p:grpSp>
        <p:nvGrpSpPr>
          <p:cNvPr id="55299" name="Group 6">
            <a:extLst>
              <a:ext uri="{FF2B5EF4-FFF2-40B4-BE49-F238E27FC236}">
                <a16:creationId xmlns:a16="http://schemas.microsoft.com/office/drawing/2014/main" id="{3FB1318B-7ABA-48F6-BA0D-B176BA81D6F3}"/>
              </a:ext>
            </a:extLst>
          </p:cNvPr>
          <p:cNvGrpSpPr>
            <a:grpSpLocks/>
          </p:cNvGrpSpPr>
          <p:nvPr/>
        </p:nvGrpSpPr>
        <p:grpSpPr bwMode="auto">
          <a:xfrm>
            <a:off x="879291" y="774703"/>
            <a:ext cx="2849907" cy="5030510"/>
            <a:chOff x="2112" y="1104"/>
            <a:chExt cx="1500" cy="2592"/>
          </a:xfrm>
        </p:grpSpPr>
        <p:pic>
          <p:nvPicPr>
            <p:cNvPr id="55301" name="Picture 7" descr="brochurecover2lr">
              <a:extLst>
                <a:ext uri="{FF2B5EF4-FFF2-40B4-BE49-F238E27FC236}">
                  <a16:creationId xmlns:a16="http://schemas.microsoft.com/office/drawing/2014/main" id="{1DFCE4D9-E34E-47A7-992B-802B9523D7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5555" b="14444"/>
            <a:stretch>
              <a:fillRect/>
            </a:stretch>
          </p:blipFill>
          <p:spPr bwMode="auto">
            <a:xfrm>
              <a:off x="2112" y="1104"/>
              <a:ext cx="1500" cy="25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5302" name="Rectangle 8">
              <a:extLst>
                <a:ext uri="{FF2B5EF4-FFF2-40B4-BE49-F238E27FC236}">
                  <a16:creationId xmlns:a16="http://schemas.microsoft.com/office/drawing/2014/main" id="{32B14664-6915-4FCA-82C4-37A510AC8352}"/>
                </a:ext>
              </a:extLst>
            </p:cNvPr>
            <p:cNvSpPr>
              <a:spLocks noChangeArrowheads="1"/>
            </p:cNvSpPr>
            <p:nvPr/>
          </p:nvSpPr>
          <p:spPr bwMode="auto">
            <a:xfrm>
              <a:off x="2112" y="1523"/>
              <a:ext cx="1488" cy="1740"/>
            </a:xfrm>
            <a:prstGeom prst="rect">
              <a:avLst/>
            </a:prstGeom>
            <a:solidFill>
              <a:srgbClr val="FFFFFF"/>
            </a:solidFill>
            <a:ln w="9525">
              <a:solidFill>
                <a:schemeClr val="tx1"/>
              </a:solidFill>
              <a:miter lim="800000"/>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br>
                <a:rPr lang="es-MX" altLang="en-US" sz="2626" i="1">
                  <a:latin typeface="Arial" panose="020B0604020202020204" pitchFamily="34" charset="0"/>
                </a:rPr>
              </a:br>
              <a:r>
                <a:rPr lang="es-MX" altLang="en-US" sz="2626" i="1">
                  <a:latin typeface="Arial" panose="020B0604020202020204" pitchFamily="34" charset="0"/>
                </a:rPr>
                <a:t>Accountability</a:t>
              </a:r>
            </a:p>
            <a:p>
              <a:pPr algn="ctr">
                <a:spcBef>
                  <a:spcPct val="0"/>
                </a:spcBef>
                <a:buClrTx/>
                <a:buSzTx/>
                <a:buFontTx/>
                <a:buNone/>
              </a:pPr>
              <a:endParaRPr lang="es-MX" altLang="en-US" sz="2626" i="1">
                <a:latin typeface="Arial" panose="020B0604020202020204" pitchFamily="34" charset="0"/>
              </a:endParaRPr>
            </a:p>
            <a:p>
              <a:pPr eaLnBrk="1" hangingPunct="1">
                <a:spcBef>
                  <a:spcPct val="0"/>
                </a:spcBef>
                <a:buClrTx/>
                <a:buSzTx/>
                <a:buFont typeface="Wingdings" panose="05000000000000000000" pitchFamily="2" charset="2"/>
                <a:buNone/>
              </a:pPr>
              <a:r>
                <a:rPr lang="en-US" altLang="en-US" sz="1500">
                  <a:latin typeface="Times New Roman" panose="02020603050405020304" pitchFamily="18" charset="0"/>
                  <a:cs typeface="Times New Roman" panose="02020603050405020304" pitchFamily="18" charset="0"/>
                </a:rPr>
                <a:t>-Academic Achievement</a:t>
              </a:r>
            </a:p>
            <a:p>
              <a:pPr eaLnBrk="1" hangingPunct="1">
                <a:spcBef>
                  <a:spcPct val="0"/>
                </a:spcBef>
                <a:buClrTx/>
                <a:buSzTx/>
                <a:buFont typeface="Wingdings" panose="05000000000000000000" pitchFamily="2" charset="2"/>
                <a:buNone/>
              </a:pPr>
              <a:r>
                <a:rPr lang="en-US" altLang="en-US" sz="1500">
                  <a:latin typeface="Times New Roman" panose="02020603050405020304" pitchFamily="18" charset="0"/>
                  <a:cs typeface="Times New Roman" panose="02020603050405020304" pitchFamily="18" charset="0"/>
                </a:rPr>
                <a:t>-English Learner Progress</a:t>
              </a:r>
            </a:p>
            <a:p>
              <a:pPr eaLnBrk="1" hangingPunct="1">
                <a:spcBef>
                  <a:spcPct val="0"/>
                </a:spcBef>
                <a:buClrTx/>
                <a:buSzTx/>
                <a:buFont typeface="Wingdings" panose="05000000000000000000" pitchFamily="2" charset="2"/>
                <a:buNone/>
              </a:pPr>
              <a:r>
                <a:rPr lang="en-US" altLang="en-US" sz="1500">
                  <a:latin typeface="Times New Roman" panose="02020603050405020304" pitchFamily="18" charset="0"/>
                  <a:cs typeface="Times New Roman" panose="02020603050405020304" pitchFamily="18" charset="0"/>
                </a:rPr>
                <a:t>-Suspensions</a:t>
              </a:r>
            </a:p>
            <a:p>
              <a:pPr eaLnBrk="1" hangingPunct="1">
                <a:spcBef>
                  <a:spcPct val="0"/>
                </a:spcBef>
                <a:buClrTx/>
                <a:buSzTx/>
                <a:buFont typeface="Wingdings" panose="05000000000000000000" pitchFamily="2" charset="2"/>
                <a:buNone/>
              </a:pPr>
              <a:r>
                <a:rPr lang="en-US" altLang="en-US" sz="1500">
                  <a:latin typeface="Times New Roman" panose="02020603050405020304" pitchFamily="18" charset="0"/>
                  <a:cs typeface="Times New Roman" panose="02020603050405020304" pitchFamily="18" charset="0"/>
                </a:rPr>
                <a:t>-Graduation</a:t>
              </a:r>
            </a:p>
            <a:p>
              <a:pPr eaLnBrk="1" hangingPunct="1">
                <a:spcBef>
                  <a:spcPct val="0"/>
                </a:spcBef>
                <a:buClrTx/>
                <a:buSzTx/>
                <a:buFont typeface="Wingdings" panose="05000000000000000000" pitchFamily="2" charset="2"/>
                <a:buNone/>
              </a:pPr>
              <a:r>
                <a:rPr lang="en-US" altLang="en-US" sz="1500">
                  <a:latin typeface="Times New Roman" panose="02020603050405020304" pitchFamily="18" charset="0"/>
                  <a:cs typeface="Times New Roman" panose="02020603050405020304" pitchFamily="18" charset="0"/>
                </a:rPr>
                <a:t>-College/Career Readiness</a:t>
              </a:r>
            </a:p>
            <a:p>
              <a:pPr eaLnBrk="1" hangingPunct="1">
                <a:spcBef>
                  <a:spcPct val="0"/>
                </a:spcBef>
                <a:buClrTx/>
                <a:buSzTx/>
                <a:buFont typeface="Wingdings" panose="05000000000000000000" pitchFamily="2" charset="2"/>
                <a:buNone/>
              </a:pPr>
              <a:r>
                <a:rPr lang="en-US" altLang="en-US" sz="1500">
                  <a:latin typeface="Times New Roman" panose="02020603050405020304" pitchFamily="18" charset="0"/>
                  <a:cs typeface="Times New Roman" panose="02020603050405020304" pitchFamily="18" charset="0"/>
                </a:rPr>
                <a:t>-Chronic Absenteeism</a:t>
              </a:r>
            </a:p>
            <a:p>
              <a:pPr algn="ctr">
                <a:spcBef>
                  <a:spcPct val="0"/>
                </a:spcBef>
                <a:buClrTx/>
                <a:buSzTx/>
                <a:buFontTx/>
                <a:buNone/>
              </a:pPr>
              <a:endParaRPr lang="en-US" altLang="en-US" sz="2626">
                <a:latin typeface="Arial" panose="020B0604020202020204" pitchFamily="34" charset="0"/>
              </a:endParaRPr>
            </a:p>
          </p:txBody>
        </p:sp>
      </p:grpSp>
      <p:sp>
        <p:nvSpPr>
          <p:cNvPr id="55300" name="Slide Number Placeholder 1">
            <a:extLst>
              <a:ext uri="{FF2B5EF4-FFF2-40B4-BE49-F238E27FC236}">
                <a16:creationId xmlns:a16="http://schemas.microsoft.com/office/drawing/2014/main" id="{58652A20-A911-45B2-A1AF-A75229B7216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fld id="{C16CD470-6FF1-4D6D-A5DD-418F3AA7C9DF}" type="slidenum">
              <a:rPr lang="en-US" altLang="en-US" b="0">
                <a:latin typeface="Arial" panose="020B0604020202020204" pitchFamily="34" charset="0"/>
              </a:rPr>
              <a:pPr/>
              <a:t>38</a:t>
            </a:fld>
            <a:endParaRPr lang="en-US" altLang="en-US" b="0">
              <a:latin typeface="Arial" panose="020B0604020202020204" pitchFamily="34" charset="0"/>
            </a:endParaRPr>
          </a:p>
        </p:txBody>
      </p:sp>
      <p:sp>
        <p:nvSpPr>
          <p:cNvPr id="2" name="Footer Placeholder 1">
            <a:extLst>
              <a:ext uri="{FF2B5EF4-FFF2-40B4-BE49-F238E27FC236}">
                <a16:creationId xmlns:a16="http://schemas.microsoft.com/office/drawing/2014/main" id="{78DF9085-BEA0-47A5-8BF1-863DDB5C406F}"/>
              </a:ext>
            </a:extLst>
          </p:cNvPr>
          <p:cNvSpPr>
            <a:spLocks noGrp="1"/>
          </p:cNvSpPr>
          <p:nvPr>
            <p:ph type="ftr" sz="quarter" idx="11"/>
          </p:nvPr>
        </p:nvSpPr>
        <p:spPr/>
        <p:txBody>
          <a:bodyPr/>
          <a:lstStyle/>
          <a:p>
            <a:r>
              <a:rPr lang="en-US"/>
              <a:t>Office of the Chief of Special Education, Equity and Access</a:t>
            </a:r>
          </a:p>
        </p:txBody>
      </p:sp>
      <p:grpSp>
        <p:nvGrpSpPr>
          <p:cNvPr id="8" name="Group 6">
            <a:extLst>
              <a:ext uri="{FF2B5EF4-FFF2-40B4-BE49-F238E27FC236}">
                <a16:creationId xmlns:a16="http://schemas.microsoft.com/office/drawing/2014/main" id="{DBDA5DE9-90C9-4E20-9BCA-F61094A568E7}"/>
              </a:ext>
            </a:extLst>
          </p:cNvPr>
          <p:cNvGrpSpPr>
            <a:grpSpLocks/>
          </p:cNvGrpSpPr>
          <p:nvPr/>
        </p:nvGrpSpPr>
        <p:grpSpPr bwMode="auto">
          <a:xfrm>
            <a:off x="4843633" y="852363"/>
            <a:ext cx="2849907" cy="5030510"/>
            <a:chOff x="2112" y="1104"/>
            <a:chExt cx="1500" cy="2592"/>
          </a:xfrm>
        </p:grpSpPr>
        <p:pic>
          <p:nvPicPr>
            <p:cNvPr id="9" name="Picture 7" descr="brochurecover2lr">
              <a:extLst>
                <a:ext uri="{FF2B5EF4-FFF2-40B4-BE49-F238E27FC236}">
                  <a16:creationId xmlns:a16="http://schemas.microsoft.com/office/drawing/2014/main" id="{163DDA30-2489-4E91-A6C5-A4363DE2D4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5555" b="14444"/>
            <a:stretch>
              <a:fillRect/>
            </a:stretch>
          </p:blipFill>
          <p:spPr bwMode="auto">
            <a:xfrm>
              <a:off x="2112" y="1104"/>
              <a:ext cx="1500" cy="25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8">
              <a:extLst>
                <a:ext uri="{FF2B5EF4-FFF2-40B4-BE49-F238E27FC236}">
                  <a16:creationId xmlns:a16="http://schemas.microsoft.com/office/drawing/2014/main" id="{94B8B1B1-8A00-479B-8C6A-455EDD449CCA}"/>
                </a:ext>
              </a:extLst>
            </p:cNvPr>
            <p:cNvSpPr>
              <a:spLocks noChangeArrowheads="1"/>
            </p:cNvSpPr>
            <p:nvPr/>
          </p:nvSpPr>
          <p:spPr bwMode="auto">
            <a:xfrm>
              <a:off x="2112" y="1523"/>
              <a:ext cx="1488" cy="1740"/>
            </a:xfrm>
            <a:prstGeom prst="rect">
              <a:avLst/>
            </a:prstGeom>
            <a:solidFill>
              <a:srgbClr val="FFFFFF"/>
            </a:solidFill>
            <a:ln w="9525">
              <a:solidFill>
                <a:schemeClr val="tx1"/>
              </a:solidFill>
              <a:miter lim="800000"/>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br>
                <a:rPr lang="es-CO" sz="2626" i="1" dirty="0">
                  <a:latin typeface="Arial" panose="020B0604020202020204" pitchFamily="34" charset="0"/>
                </a:rPr>
              </a:br>
              <a:r>
                <a:rPr lang="es-CO" sz="2626" i="1" dirty="0">
                  <a:latin typeface="Arial" panose="020B0604020202020204" pitchFamily="34" charset="0"/>
                </a:rPr>
                <a:t>Cumplimiento</a:t>
              </a:r>
            </a:p>
            <a:p>
              <a:pPr algn="ctr">
                <a:spcBef>
                  <a:spcPct val="0"/>
                </a:spcBef>
                <a:buClrTx/>
                <a:buSzTx/>
                <a:buFontTx/>
                <a:buNone/>
              </a:pPr>
              <a:endParaRPr lang="es-MX" altLang="en-US" sz="2626" i="1" dirty="0">
                <a:latin typeface="Arial" panose="020B0604020202020204" pitchFamily="34" charset="0"/>
              </a:endParaRPr>
            </a:p>
            <a:p>
              <a:pPr eaLnBrk="1" hangingPunct="1">
                <a:spcBef>
                  <a:spcPct val="0"/>
                </a:spcBef>
                <a:buClrTx/>
                <a:buSzTx/>
                <a:buFont typeface="Wingdings" panose="05000000000000000000" pitchFamily="2" charset="2"/>
                <a:buNone/>
              </a:pPr>
              <a:r>
                <a:rPr lang="es-CO" sz="1500" dirty="0">
                  <a:latin typeface="Times New Roman" panose="02020603050405020304" pitchFamily="18" charset="0"/>
                  <a:cs typeface="Times New Roman" panose="02020603050405020304" pitchFamily="18" charset="0"/>
                </a:rPr>
                <a:t>-Rendimiento académico</a:t>
              </a:r>
            </a:p>
            <a:p>
              <a:pPr eaLnBrk="1" hangingPunct="1">
                <a:spcBef>
                  <a:spcPct val="0"/>
                </a:spcBef>
                <a:buClrTx/>
                <a:buSzTx/>
                <a:buFont typeface="Wingdings" panose="05000000000000000000" pitchFamily="2" charset="2"/>
                <a:buNone/>
              </a:pPr>
              <a:r>
                <a:rPr lang="es-CO" sz="1500" dirty="0">
                  <a:latin typeface="Times New Roman" panose="02020603050405020304" pitchFamily="18" charset="0"/>
                  <a:cs typeface="Times New Roman" panose="02020603050405020304" pitchFamily="18" charset="0"/>
                </a:rPr>
                <a:t>-Progreso de los aprendices de inglés</a:t>
              </a:r>
            </a:p>
            <a:p>
              <a:pPr eaLnBrk="1" hangingPunct="1">
                <a:spcBef>
                  <a:spcPct val="0"/>
                </a:spcBef>
                <a:buClrTx/>
                <a:buSzTx/>
                <a:buFont typeface="Wingdings" panose="05000000000000000000" pitchFamily="2" charset="2"/>
                <a:buNone/>
              </a:pPr>
              <a:r>
                <a:rPr lang="es-CO" sz="1500" dirty="0">
                  <a:latin typeface="Times New Roman" panose="02020603050405020304" pitchFamily="18" charset="0"/>
                  <a:cs typeface="Times New Roman" panose="02020603050405020304" pitchFamily="18" charset="0"/>
                </a:rPr>
                <a:t>-Suspensiones</a:t>
              </a:r>
            </a:p>
            <a:p>
              <a:pPr eaLnBrk="1" hangingPunct="1">
                <a:spcBef>
                  <a:spcPct val="0"/>
                </a:spcBef>
                <a:buClrTx/>
                <a:buSzTx/>
                <a:buFont typeface="Wingdings" panose="05000000000000000000" pitchFamily="2" charset="2"/>
                <a:buNone/>
              </a:pPr>
              <a:r>
                <a:rPr lang="es-CO" sz="1500" dirty="0">
                  <a:latin typeface="Times New Roman" panose="02020603050405020304" pitchFamily="18" charset="0"/>
                  <a:cs typeface="Times New Roman" panose="02020603050405020304" pitchFamily="18" charset="0"/>
                </a:rPr>
                <a:t>-Graduación</a:t>
              </a:r>
            </a:p>
            <a:p>
              <a:pPr eaLnBrk="1" hangingPunct="1">
                <a:spcBef>
                  <a:spcPct val="0"/>
                </a:spcBef>
                <a:buClrTx/>
                <a:buSzTx/>
                <a:buFont typeface="Wingdings" panose="05000000000000000000" pitchFamily="2" charset="2"/>
                <a:buNone/>
              </a:pPr>
              <a:r>
                <a:rPr lang="es-CO" sz="1500" dirty="0">
                  <a:latin typeface="Times New Roman" panose="02020603050405020304" pitchFamily="18" charset="0"/>
                  <a:cs typeface="Times New Roman" panose="02020603050405020304" pitchFamily="18" charset="0"/>
                </a:rPr>
                <a:t>–Preparación para la universidades y las carreras</a:t>
              </a:r>
            </a:p>
            <a:p>
              <a:pPr eaLnBrk="1" hangingPunct="1">
                <a:spcBef>
                  <a:spcPct val="0"/>
                </a:spcBef>
                <a:buClrTx/>
                <a:buSzTx/>
                <a:buFont typeface="Wingdings" panose="05000000000000000000" pitchFamily="2" charset="2"/>
                <a:buNone/>
              </a:pPr>
              <a:r>
                <a:rPr lang="es-CO" sz="1500" dirty="0">
                  <a:latin typeface="Times New Roman" panose="02020603050405020304" pitchFamily="18" charset="0"/>
                  <a:cs typeface="Times New Roman" panose="02020603050405020304" pitchFamily="18" charset="0"/>
                </a:rPr>
                <a:t>-Ausentismo crónico</a:t>
              </a:r>
            </a:p>
            <a:p>
              <a:pPr algn="ctr">
                <a:spcBef>
                  <a:spcPct val="0"/>
                </a:spcBef>
                <a:buClrTx/>
                <a:buSzTx/>
                <a:buFontTx/>
                <a:buNone/>
              </a:pPr>
              <a:endParaRPr lang="en-US" altLang="en-US" sz="2626" dirty="0">
                <a:latin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39" name="Group 138">
            <a:extLst>
              <a:ext uri="{FF2B5EF4-FFF2-40B4-BE49-F238E27FC236}">
                <a16:creationId xmlns:a16="http://schemas.microsoft.com/office/drawing/2014/main" id="{614F7DB2-2747-44B1-8CCD-EA4CF6EABA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140" name="Picture 139">
              <a:extLst>
                <a:ext uri="{FF2B5EF4-FFF2-40B4-BE49-F238E27FC236}">
                  <a16:creationId xmlns:a16="http://schemas.microsoft.com/office/drawing/2014/main" id="{6B274392-2BAA-4EFD-A7A4-941ABF7B2B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1" name="Rectangle 140">
              <a:extLst>
                <a:ext uri="{FF2B5EF4-FFF2-40B4-BE49-F238E27FC236}">
                  <a16:creationId xmlns:a16="http://schemas.microsoft.com/office/drawing/2014/main" id="{54E9F97B-B428-4C46-8004-BC4A40DEF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2" name="Picture 141">
              <a:extLst>
                <a:ext uri="{FF2B5EF4-FFF2-40B4-BE49-F238E27FC236}">
                  <a16:creationId xmlns:a16="http://schemas.microsoft.com/office/drawing/2014/main" id="{F6C42F04-DEA1-45C3-9F84-8B1652F9C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3" name="Picture 142">
              <a:extLst>
                <a:ext uri="{FF2B5EF4-FFF2-40B4-BE49-F238E27FC236}">
                  <a16:creationId xmlns:a16="http://schemas.microsoft.com/office/drawing/2014/main" id="{DA860151-6D39-4EDD-99B8-908690A0DD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45" name="Straight Connector 144">
            <a:extLst>
              <a:ext uri="{FF2B5EF4-FFF2-40B4-BE49-F238E27FC236}">
                <a16:creationId xmlns:a16="http://schemas.microsoft.com/office/drawing/2014/main" id="{2C02D87C-1E23-4B24-AFE6-A85743C72F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47" name="Rectangle 146">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23" name="Rectangle 2">
            <a:extLst>
              <a:ext uri="{FF2B5EF4-FFF2-40B4-BE49-F238E27FC236}">
                <a16:creationId xmlns:a16="http://schemas.microsoft.com/office/drawing/2014/main" id="{77822B65-6105-48AF-80E2-C635A5E3F4B6}"/>
              </a:ext>
            </a:extLst>
          </p:cNvPr>
          <p:cNvSpPr>
            <a:spLocks noGrp="1" noRot="1" noChangeArrowheads="1"/>
          </p:cNvSpPr>
          <p:nvPr>
            <p:ph type="title" idx="4294967295"/>
          </p:nvPr>
        </p:nvSpPr>
        <p:spPr>
          <a:xfrm>
            <a:off x="603315" y="796374"/>
            <a:ext cx="7937369"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p>
            <a:r>
              <a:rPr lang="en-US" altLang="en-US" sz="3600" dirty="0">
                <a:solidFill>
                  <a:srgbClr val="FFFFFF"/>
                </a:solidFill>
              </a:rPr>
              <a:t>State Accountability System</a:t>
            </a:r>
            <a:br>
              <a:rPr lang="en-US" altLang="en-US" sz="3600" dirty="0">
                <a:solidFill>
                  <a:srgbClr val="FFFFFF"/>
                </a:solidFill>
              </a:rPr>
            </a:br>
            <a:r>
              <a:rPr lang="es-CO" sz="3600" i="1" dirty="0">
                <a:solidFill>
                  <a:srgbClr val="FFFFFF"/>
                </a:solidFill>
              </a:rPr>
              <a:t>Sistema Estatal de Rendición de Cuentas</a:t>
            </a:r>
            <a:endParaRPr lang="en-US" altLang="en-US" sz="3600" i="1" dirty="0">
              <a:solidFill>
                <a:srgbClr val="FFFFFF"/>
              </a:solidFill>
            </a:endParaRPr>
          </a:p>
        </p:txBody>
      </p:sp>
      <p:sp>
        <p:nvSpPr>
          <p:cNvPr id="151" name="Rectangle 150">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53" name="Rectangle 152">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0" name="Rectangle 3">
            <a:extLst>
              <a:ext uri="{FF2B5EF4-FFF2-40B4-BE49-F238E27FC236}">
                <a16:creationId xmlns:a16="http://schemas.microsoft.com/office/drawing/2014/main" id="{B105E7B5-C2CD-4134-8364-B386541A43E3}"/>
              </a:ext>
            </a:extLst>
          </p:cNvPr>
          <p:cNvSpPr>
            <a:spLocks noGrp="1" noChangeArrowheads="1"/>
          </p:cNvSpPr>
          <p:nvPr>
            <p:ph type="body" idx="4294967295"/>
          </p:nvPr>
        </p:nvSpPr>
        <p:spPr>
          <a:xfrm>
            <a:off x="128240" y="2532916"/>
            <a:ext cx="4514850" cy="3263612"/>
          </a:xfrm>
        </p:spPr>
        <p:txBody>
          <a:bodyPr vert="horz" lIns="91440" tIns="45720" rIns="91440" bIns="45720" rtlCol="0" anchor="t">
            <a:normAutofit lnSpcReduction="10000"/>
          </a:bodyPr>
          <a:lstStyle/>
          <a:p>
            <a:pPr marL="0" indent="0">
              <a:buNone/>
              <a:defRPr/>
            </a:pPr>
            <a:r>
              <a:rPr lang="en-US" dirty="0"/>
              <a:t>The State Plan has many components, including a description of the new accountability system, which contains:</a:t>
            </a:r>
          </a:p>
          <a:p>
            <a:pPr lvl="1">
              <a:defRPr/>
            </a:pPr>
            <a:r>
              <a:rPr lang="en-US" dirty="0"/>
              <a:t>Data points for accountability</a:t>
            </a:r>
          </a:p>
          <a:p>
            <a:pPr lvl="1">
              <a:defRPr/>
            </a:pPr>
            <a:r>
              <a:rPr lang="en-US" dirty="0"/>
              <a:t>How the State will identify and support the lowest-performing schools and schools with low subgroup performance.</a:t>
            </a:r>
          </a:p>
          <a:p>
            <a:pPr marL="342991" lvl="1" indent="0">
              <a:defRPr/>
            </a:pPr>
            <a:endParaRPr lang="en-US" dirty="0"/>
          </a:p>
          <a:p>
            <a:pPr marL="0" indent="0">
              <a:defRPr/>
            </a:pPr>
            <a:endParaRPr lang="en-US" dirty="0"/>
          </a:p>
          <a:p>
            <a:pPr marL="0" indent="0">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p:txBody>
      </p:sp>
      <p:sp>
        <p:nvSpPr>
          <p:cNvPr id="2" name="Footer Placeholder 1">
            <a:extLst>
              <a:ext uri="{FF2B5EF4-FFF2-40B4-BE49-F238E27FC236}">
                <a16:creationId xmlns:a16="http://schemas.microsoft.com/office/drawing/2014/main" id="{7A578BD7-C64F-45A3-BF1C-917F03B8D5F7}"/>
              </a:ext>
            </a:extLst>
          </p:cNvPr>
          <p:cNvSpPr>
            <a:spLocks noGrp="1"/>
          </p:cNvSpPr>
          <p:nvPr>
            <p:ph type="ftr" sz="quarter" idx="11"/>
          </p:nvPr>
        </p:nvSpPr>
        <p:spPr>
          <a:xfrm>
            <a:off x="971550" y="5969000"/>
            <a:ext cx="5479425" cy="279400"/>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Office of the Chief of Special Education, Equity and Access</a:t>
            </a:r>
          </a:p>
        </p:txBody>
      </p:sp>
      <p:sp>
        <p:nvSpPr>
          <p:cNvPr id="56326" name="Slide Number Placeholder 1">
            <a:extLst>
              <a:ext uri="{FF2B5EF4-FFF2-40B4-BE49-F238E27FC236}">
                <a16:creationId xmlns:a16="http://schemas.microsoft.com/office/drawing/2014/main" id="{52992EF1-CABE-457F-94E3-6943EF5075FE}"/>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D087A160-A530-41FB-9C99-433E43136546}" type="slidenum">
              <a:rPr lang="en-US" altLang="en-US" b="0" i="0" kern="1200" dirty="0">
                <a:solidFill>
                  <a:schemeClr val="tx1"/>
                </a:solidFill>
                <a:effectLst/>
                <a:latin typeface="+mn-lt"/>
                <a:ea typeface="+mn-ea"/>
                <a:cs typeface="+mn-cs"/>
              </a:rPr>
              <a:pPr>
                <a:spcAft>
                  <a:spcPts val="600"/>
                </a:spcAft>
              </a:pPr>
              <a:t>39</a:t>
            </a:fld>
            <a:endParaRPr lang="en-US" altLang="en-US" b="0" i="0" kern="1200" dirty="0">
              <a:solidFill>
                <a:schemeClr val="tx1"/>
              </a:solidFill>
              <a:effectLst/>
              <a:latin typeface="+mn-lt"/>
              <a:ea typeface="+mn-ea"/>
              <a:cs typeface="+mn-cs"/>
            </a:endParaRPr>
          </a:p>
        </p:txBody>
      </p:sp>
      <p:sp>
        <p:nvSpPr>
          <p:cNvPr id="16" name="Rectangle 3">
            <a:extLst>
              <a:ext uri="{FF2B5EF4-FFF2-40B4-BE49-F238E27FC236}">
                <a16:creationId xmlns:a16="http://schemas.microsoft.com/office/drawing/2014/main" id="{D3851E3B-59B6-4F46-84DA-C4994FEEADC6}"/>
              </a:ext>
            </a:extLst>
          </p:cNvPr>
          <p:cNvSpPr txBox="1">
            <a:spLocks noChangeArrowheads="1"/>
          </p:cNvSpPr>
          <p:nvPr/>
        </p:nvSpPr>
        <p:spPr>
          <a:xfrm>
            <a:off x="4770262" y="2581584"/>
            <a:ext cx="4181848" cy="3498195"/>
          </a:xfrm>
          <a:prstGeom prst="rect">
            <a:avLst/>
          </a:prstGeom>
        </p:spPr>
        <p:txBody>
          <a:bodyPr vert="horz" lIns="91440" tIns="45720" rIns="91440" bIns="45720" rtlCol="0" anchor="t">
            <a:normAutofit fontScale="92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defRPr/>
            </a:pPr>
            <a:r>
              <a:rPr lang="es-CO" dirty="0">
                <a:solidFill>
                  <a:srgbClr val="0070C0"/>
                </a:solidFill>
              </a:rPr>
              <a:t>El plan estatal incluye muchos componentes que incluyen una descripción del nuevo sistema de rendición de cuentas, que incluye:</a:t>
            </a:r>
          </a:p>
          <a:p>
            <a:pPr lvl="1">
              <a:defRPr/>
            </a:pPr>
            <a:r>
              <a:rPr lang="es-CO" dirty="0">
                <a:solidFill>
                  <a:srgbClr val="0070C0"/>
                </a:solidFill>
              </a:rPr>
              <a:t>Puntos de datos para el cumplimiento</a:t>
            </a:r>
          </a:p>
          <a:p>
            <a:pPr lvl="1">
              <a:defRPr/>
            </a:pPr>
            <a:r>
              <a:rPr lang="es-CO" dirty="0">
                <a:solidFill>
                  <a:srgbClr val="0070C0"/>
                </a:solidFill>
              </a:rPr>
              <a:t>Manera cómo el estado identificará y apoyará a las escuelas con el más bajo desempeño y las escuelas con el más bajo desempeño académico por subgrupo.</a:t>
            </a:r>
          </a:p>
          <a:p>
            <a:pPr marL="342991" lvl="1" indent="0">
              <a:defRPr/>
            </a:pPr>
            <a:endParaRPr lang="en-US" dirty="0"/>
          </a:p>
          <a:p>
            <a:pPr marL="0" indent="0">
              <a:defRPr/>
            </a:pPr>
            <a:endParaRPr lang="en-US" dirty="0"/>
          </a:p>
          <a:p>
            <a:pPr marL="0" indent="0">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614F7DB2-2747-44B1-8CCD-EA4CF6EABA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76" name="Picture 75">
              <a:extLst>
                <a:ext uri="{FF2B5EF4-FFF2-40B4-BE49-F238E27FC236}">
                  <a16:creationId xmlns:a16="http://schemas.microsoft.com/office/drawing/2014/main" id="{6B274392-2BAA-4EFD-A7A4-941ABF7B2B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7" name="Rectangle 76">
              <a:extLst>
                <a:ext uri="{FF2B5EF4-FFF2-40B4-BE49-F238E27FC236}">
                  <a16:creationId xmlns:a16="http://schemas.microsoft.com/office/drawing/2014/main" id="{54E9F97B-B428-4C46-8004-BC4A40DEF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8" name="Picture 77">
              <a:extLst>
                <a:ext uri="{FF2B5EF4-FFF2-40B4-BE49-F238E27FC236}">
                  <a16:creationId xmlns:a16="http://schemas.microsoft.com/office/drawing/2014/main" id="{F6C42F04-DEA1-45C3-9F84-8B1652F9C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79" name="Picture 78">
              <a:extLst>
                <a:ext uri="{FF2B5EF4-FFF2-40B4-BE49-F238E27FC236}">
                  <a16:creationId xmlns:a16="http://schemas.microsoft.com/office/drawing/2014/main" id="{DA860151-6D39-4EDD-99B8-908690A0DD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81" name="Straight Connector 80">
            <a:extLst>
              <a:ext uri="{FF2B5EF4-FFF2-40B4-BE49-F238E27FC236}">
                <a16:creationId xmlns:a16="http://schemas.microsoft.com/office/drawing/2014/main" id="{2C02D87C-1E23-4B24-AFE6-A85743C72F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83" name="Rectangle 82">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Rectangle 2">
            <a:extLst>
              <a:ext uri="{FF2B5EF4-FFF2-40B4-BE49-F238E27FC236}">
                <a16:creationId xmlns:a16="http://schemas.microsoft.com/office/drawing/2014/main" id="{982DD965-72EC-49CD-9992-D663B02C92EF}"/>
              </a:ext>
            </a:extLst>
          </p:cNvPr>
          <p:cNvSpPr>
            <a:spLocks noGrp="1" noRot="1" noChangeArrowheads="1"/>
          </p:cNvSpPr>
          <p:nvPr>
            <p:ph type="title" idx="4294967295"/>
          </p:nvPr>
        </p:nvSpPr>
        <p:spPr>
          <a:xfrm>
            <a:off x="603315" y="796374"/>
            <a:ext cx="7937369"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0000"/>
          </a:bodyPr>
          <a:lstStyle/>
          <a:p>
            <a:r>
              <a:rPr lang="en-US" altLang="en-US" sz="4400" dirty="0">
                <a:solidFill>
                  <a:srgbClr val="FFFFFF"/>
                </a:solidFill>
              </a:rPr>
              <a:t>Purpose of Title I</a:t>
            </a:r>
            <a:br>
              <a:rPr lang="en-US" altLang="en-US" sz="4400" dirty="0">
                <a:solidFill>
                  <a:srgbClr val="FFFFFF"/>
                </a:solidFill>
              </a:rPr>
            </a:br>
            <a:r>
              <a:rPr lang="es-CO" sz="4400" i="1" dirty="0">
                <a:solidFill>
                  <a:srgbClr val="FFFFFF"/>
                </a:solidFill>
              </a:rPr>
              <a:t>Propósito de Título I</a:t>
            </a:r>
            <a:endParaRPr lang="en-US" altLang="en-US" sz="4400" i="1" dirty="0">
              <a:solidFill>
                <a:srgbClr val="FFFFFF"/>
              </a:solidFill>
            </a:endParaRPr>
          </a:p>
        </p:txBody>
      </p:sp>
      <p:sp>
        <p:nvSpPr>
          <p:cNvPr id="87" name="Rectangle 86">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9" name="Rectangle 88">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0" name="Rectangle 3">
            <a:extLst>
              <a:ext uri="{FF2B5EF4-FFF2-40B4-BE49-F238E27FC236}">
                <a16:creationId xmlns:a16="http://schemas.microsoft.com/office/drawing/2014/main" id="{ABD094E3-1B5B-4073-BB4F-5D618FE3425B}"/>
              </a:ext>
            </a:extLst>
          </p:cNvPr>
          <p:cNvSpPr>
            <a:spLocks noGrp="1" noChangeArrowheads="1"/>
          </p:cNvSpPr>
          <p:nvPr>
            <p:ph type="body" idx="4294967295"/>
          </p:nvPr>
        </p:nvSpPr>
        <p:spPr>
          <a:xfrm>
            <a:off x="971550" y="2612256"/>
            <a:ext cx="7511272" cy="3263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77500" lnSpcReduction="20000"/>
          </a:bodyPr>
          <a:lstStyle/>
          <a:p>
            <a:pPr marL="0" indent="0">
              <a:buNone/>
            </a:pPr>
            <a:r>
              <a:rPr lang="en-US" altLang="en-US" sz="3200" dirty="0"/>
              <a:t>“…</a:t>
            </a:r>
            <a:r>
              <a:rPr lang="en-US" altLang="en-US" sz="3200" i="1" dirty="0"/>
              <a:t>is to provide all children significant opportunity to receive a fair, equitable, and high-quality education, and to close educational achievement gaps.” Every Student Succeeds Act (ESSA), Title I, Part A, Section 1001</a:t>
            </a:r>
          </a:p>
          <a:p>
            <a:pPr marL="0" indent="0">
              <a:buNone/>
            </a:pPr>
            <a:r>
              <a:rPr lang="es-CO" sz="3200" i="1" dirty="0">
                <a:solidFill>
                  <a:srgbClr val="0070C0"/>
                </a:solidFill>
              </a:rPr>
              <a:t>“...es para proveerles a todos los niños la oportunidad de recibir una educación justa, equitativa y significativa, de alta calidad, y para cerrar las brechas de rendimiento en la educación.” Ley de Éxito para Todos los Estudiantes (ESSA, por sus siglas en inglés) Título I, Parte A, Sección 1001</a:t>
            </a:r>
          </a:p>
          <a:p>
            <a:pPr marL="0" indent="0">
              <a:buNone/>
            </a:pPr>
            <a:endParaRPr lang="en-US" altLang="en-US" sz="3200" i="1" dirty="0"/>
          </a:p>
          <a:p>
            <a:endParaRPr lang="en-US" altLang="en-US" i="1" dirty="0"/>
          </a:p>
        </p:txBody>
      </p:sp>
      <p:sp>
        <p:nvSpPr>
          <p:cNvPr id="2" name="Footer Placeholder 1">
            <a:extLst>
              <a:ext uri="{FF2B5EF4-FFF2-40B4-BE49-F238E27FC236}">
                <a16:creationId xmlns:a16="http://schemas.microsoft.com/office/drawing/2014/main" id="{76FEBDC1-8433-4502-8DCD-EC13B61E5B0B}"/>
              </a:ext>
            </a:extLst>
          </p:cNvPr>
          <p:cNvSpPr>
            <a:spLocks noGrp="1"/>
          </p:cNvSpPr>
          <p:nvPr>
            <p:ph type="ftr" sz="quarter" idx="11"/>
          </p:nvPr>
        </p:nvSpPr>
        <p:spPr>
          <a:xfrm>
            <a:off x="971550" y="5969000"/>
            <a:ext cx="5479425" cy="279400"/>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Office of the Chief of Special Education, Equity and Access</a:t>
            </a:r>
          </a:p>
        </p:txBody>
      </p:sp>
      <p:sp>
        <p:nvSpPr>
          <p:cNvPr id="9222" name="Slide Number Placeholder 1">
            <a:extLst>
              <a:ext uri="{FF2B5EF4-FFF2-40B4-BE49-F238E27FC236}">
                <a16:creationId xmlns:a16="http://schemas.microsoft.com/office/drawing/2014/main" id="{0CDB8C13-46F6-4FBE-A22C-23FA1640B578}"/>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D6D559C9-FE73-46A6-80B5-3C4CE3848789}" type="slidenum">
              <a:rPr lang="en-US" altLang="en-US" b="0" i="0" kern="1200" dirty="0">
                <a:solidFill>
                  <a:schemeClr val="tx1"/>
                </a:solidFill>
                <a:effectLst/>
                <a:latin typeface="+mn-lt"/>
                <a:ea typeface="+mn-ea"/>
                <a:cs typeface="+mn-cs"/>
              </a:rPr>
              <a:pPr>
                <a:spcAft>
                  <a:spcPts val="600"/>
                </a:spcAft>
              </a:pPr>
              <a:t>4</a:t>
            </a:fld>
            <a:endParaRPr lang="en-US" altLang="en-US" b="0" i="0" kern="1200" dirty="0">
              <a:solidFill>
                <a:schemeClr val="tx1"/>
              </a:solidFill>
              <a:effectLst/>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71" name="Rectangle 2">
            <a:extLst>
              <a:ext uri="{FF2B5EF4-FFF2-40B4-BE49-F238E27FC236}">
                <a16:creationId xmlns:a16="http://schemas.microsoft.com/office/drawing/2014/main" id="{E8AF3059-5DAA-4BB5-80E7-44537D3D119F}"/>
              </a:ext>
            </a:extLst>
          </p:cNvPr>
          <p:cNvSpPr>
            <a:spLocks noGrp="1" noRot="1" noChangeArrowheads="1"/>
          </p:cNvSpPr>
          <p:nvPr>
            <p:ph type="title"/>
          </p:nvPr>
        </p:nvSpPr>
        <p:spPr>
          <a:xfrm>
            <a:off x="603315" y="796374"/>
            <a:ext cx="7937369"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ltLang="en-US" dirty="0">
                <a:solidFill>
                  <a:srgbClr val="FFFFFF"/>
                </a:solidFill>
                <a:latin typeface="Times New Roman" panose="02020603050405020304" pitchFamily="18" charset="0"/>
                <a:cs typeface="Times New Roman" panose="02020603050405020304" pitchFamily="18" charset="0"/>
              </a:rPr>
              <a:t>2020-2021 School Data</a:t>
            </a:r>
            <a:br>
              <a:rPr lang="en-US" altLang="en-US" dirty="0">
                <a:solidFill>
                  <a:srgbClr val="FFFFFF"/>
                </a:solidFill>
                <a:latin typeface="Times New Roman" panose="02020603050405020304" pitchFamily="18" charset="0"/>
                <a:cs typeface="Times New Roman" panose="02020603050405020304" pitchFamily="18" charset="0"/>
              </a:rPr>
            </a:br>
            <a:r>
              <a:rPr lang="es-CO" i="1" dirty="0">
                <a:solidFill>
                  <a:srgbClr val="FFFFFF"/>
                </a:solidFill>
                <a:latin typeface="Times New Roman" panose="02020603050405020304" pitchFamily="18" charset="0"/>
                <a:cs typeface="Times New Roman" panose="02020603050405020304" pitchFamily="18" charset="0"/>
              </a:rPr>
              <a:t>Datos Escolares 2020-2021</a:t>
            </a:r>
            <a:endParaRPr lang="en-US" altLang="en-US" i="1" dirty="0">
              <a:solidFill>
                <a:srgbClr val="FFFFFF"/>
              </a:solidFill>
              <a:latin typeface="Times New Roman" panose="02020603050405020304" pitchFamily="18" charset="0"/>
              <a:cs typeface="Times New Roman" panose="02020603050405020304" pitchFamily="18" charset="0"/>
            </a:endParaRPr>
          </a:p>
        </p:txBody>
      </p:sp>
      <p:sp>
        <p:nvSpPr>
          <p:cNvPr id="79" name="Rectangle 78">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72" name="Rectangle 3">
            <a:extLst>
              <a:ext uri="{FF2B5EF4-FFF2-40B4-BE49-F238E27FC236}">
                <a16:creationId xmlns:a16="http://schemas.microsoft.com/office/drawing/2014/main" id="{EE6A1CBE-97FA-48DB-8F2E-F15D695E2048}"/>
              </a:ext>
            </a:extLst>
          </p:cNvPr>
          <p:cNvSpPr>
            <a:spLocks noGrp="1" noChangeArrowheads="1"/>
          </p:cNvSpPr>
          <p:nvPr>
            <p:ph idx="1"/>
          </p:nvPr>
        </p:nvSpPr>
        <p:spPr>
          <a:xfrm>
            <a:off x="971550" y="2330595"/>
            <a:ext cx="7200897" cy="3263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nSpc>
                <a:spcPct val="90000"/>
              </a:lnSpc>
              <a:buClr>
                <a:srgbClr val="6600FF"/>
              </a:buClr>
              <a:buNone/>
            </a:pPr>
            <a:r>
              <a:rPr lang="en-US" altLang="en-US" i="1" dirty="0">
                <a:solidFill>
                  <a:srgbClr val="FF0000"/>
                </a:solidFill>
                <a:effectLst/>
                <a:latin typeface="Times New Roman" panose="02020603050405020304" pitchFamily="18" charset="0"/>
                <a:cs typeface="Times New Roman" panose="02020603050405020304" pitchFamily="18" charset="0"/>
              </a:rPr>
              <a:t>Insert and discuss school’s data (suspension rate, attendance rate, report card  grades, SBAC data, other data sources such as California Dashboard) here. </a:t>
            </a:r>
            <a:r>
              <a:rPr lang="en-US" altLang="en-US" i="1" dirty="0">
                <a:solidFill>
                  <a:srgbClr val="FF0000"/>
                </a:solidFill>
                <a:latin typeface="Times New Roman" panose="02020603050405020304" pitchFamily="18" charset="0"/>
                <a:cs typeface="Times New Roman" panose="02020603050405020304" pitchFamily="18" charset="0"/>
              </a:rPr>
              <a:t>The State normally updates the California Dashboard in November/December, though it may be beneficial to introduce families to the Dashboard. The CDE is reviewing how to address this issue for the 2021 Dashboard. </a:t>
            </a:r>
            <a:r>
              <a:rPr lang="en-US" altLang="en-US" i="1" dirty="0">
                <a:solidFill>
                  <a:srgbClr val="FF0000"/>
                </a:solidFill>
                <a:effectLst/>
                <a:latin typeface="Times New Roman" panose="02020603050405020304" pitchFamily="18" charset="0"/>
                <a:cs typeface="Times New Roman" panose="02020603050405020304" pitchFamily="18" charset="0"/>
              </a:rPr>
              <a:t>Therefore, most recent local data and reviewing prior year dashboard data </a:t>
            </a:r>
            <a:r>
              <a:rPr lang="en-US" altLang="en-US" i="1" dirty="0">
                <a:solidFill>
                  <a:srgbClr val="FF0000"/>
                </a:solidFill>
                <a:latin typeface="Times New Roman" panose="02020603050405020304" pitchFamily="18" charset="0"/>
                <a:cs typeface="Times New Roman" panose="02020603050405020304" pitchFamily="18" charset="0"/>
              </a:rPr>
              <a:t>may</a:t>
            </a:r>
            <a:r>
              <a:rPr lang="en-US" altLang="en-US" i="1" dirty="0">
                <a:solidFill>
                  <a:srgbClr val="FF0000"/>
                </a:solidFill>
                <a:effectLst/>
                <a:latin typeface="Times New Roman" panose="02020603050405020304" pitchFamily="18" charset="0"/>
                <a:cs typeface="Times New Roman" panose="02020603050405020304" pitchFamily="18" charset="0"/>
              </a:rPr>
              <a:t> assist schools to make connections with the SPSA’s measurable objectives and strategies.</a:t>
            </a:r>
          </a:p>
        </p:txBody>
      </p:sp>
      <p:sp>
        <p:nvSpPr>
          <p:cNvPr id="2" name="Footer Placeholder 1">
            <a:extLst>
              <a:ext uri="{FF2B5EF4-FFF2-40B4-BE49-F238E27FC236}">
                <a16:creationId xmlns:a16="http://schemas.microsoft.com/office/drawing/2014/main" id="{5C8F378E-9355-40B8-8398-487E6FE9A3DC}"/>
              </a:ext>
            </a:extLst>
          </p:cNvPr>
          <p:cNvSpPr>
            <a:spLocks noGrp="1"/>
          </p:cNvSpPr>
          <p:nvPr>
            <p:ph type="ftr" sz="quarter" idx="11"/>
          </p:nvPr>
        </p:nvSpPr>
        <p:spPr>
          <a:xfrm>
            <a:off x="971550" y="5969000"/>
            <a:ext cx="5479425" cy="279400"/>
          </a:xfrm>
        </p:spPr>
        <p:txBody>
          <a:bodyPr>
            <a:normAutofit/>
          </a:bodyPr>
          <a:lstStyle/>
          <a:p>
            <a:pPr>
              <a:spcAft>
                <a:spcPts val="600"/>
              </a:spcAft>
            </a:pPr>
            <a:r>
              <a:rPr lang="en-US"/>
              <a:t>Office of the Chief of Special Education, Equity and Access</a:t>
            </a:r>
          </a:p>
        </p:txBody>
      </p:sp>
      <p:sp>
        <p:nvSpPr>
          <p:cNvPr id="58374" name="Slide Number Placeholder 1">
            <a:extLst>
              <a:ext uri="{FF2B5EF4-FFF2-40B4-BE49-F238E27FC236}">
                <a16:creationId xmlns:a16="http://schemas.microsoft.com/office/drawing/2014/main" id="{BDE72CA1-1D95-4C3E-A15B-57296EEDE6C0}"/>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8AAC72C4-766B-4805-A0F6-98B3212F8E6B}" type="slidenum">
              <a:rPr lang="en-US" altLang="en-US" b="0">
                <a:latin typeface="Arial" panose="020B0604020202020204" pitchFamily="34" charset="0"/>
              </a:rPr>
              <a:pPr>
                <a:spcAft>
                  <a:spcPts val="600"/>
                </a:spcAft>
              </a:pPr>
              <a:t>40</a:t>
            </a:fld>
            <a:endParaRPr lang="en-US" altLang="en-US" b="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solidFill>
                  <a:srgbClr val="00B050"/>
                </a:solidFill>
              </a:rPr>
              <a:t>If identified as CSI, ATSI or TSI, list here</a:t>
            </a:r>
          </a:p>
        </p:txBody>
      </p:sp>
      <p:sp>
        <p:nvSpPr>
          <p:cNvPr id="3" name="Content Placeholder 2"/>
          <p:cNvSpPr>
            <a:spLocks noGrp="1"/>
          </p:cNvSpPr>
          <p:nvPr>
            <p:ph idx="1"/>
          </p:nvPr>
        </p:nvSpPr>
        <p:spPr>
          <a:xfrm>
            <a:off x="1176865" y="2490135"/>
            <a:ext cx="6798736" cy="1853265"/>
          </a:xfrm>
        </p:spPr>
        <p:txBody>
          <a:bodyPr>
            <a:normAutofit fontScale="85000" lnSpcReduction="20000"/>
          </a:bodyPr>
          <a:lstStyle/>
          <a:p>
            <a:r>
              <a:rPr lang="en-US" dirty="0"/>
              <a:t>The California School Dashboard identifies the school’s progress, as well as how the Los Angeles Unified School District is doing overall.</a:t>
            </a:r>
          </a:p>
          <a:p>
            <a:r>
              <a:rPr lang="es-CO" dirty="0">
                <a:solidFill>
                  <a:srgbClr val="0070C0"/>
                </a:solidFill>
              </a:rPr>
              <a:t>El Tablero de datos escolares de California identifica el progreso de la escuela, así como cómo del Distrito Escolar Unificado de Los Ángeles se está desempeñando en general</a:t>
            </a:r>
            <a:r>
              <a:rPr lang="es-CO" dirty="0"/>
              <a:t>.</a:t>
            </a:r>
          </a:p>
          <a:p>
            <a:endParaRPr lang="en-US" dirty="0"/>
          </a:p>
        </p:txBody>
      </p:sp>
      <p:sp>
        <p:nvSpPr>
          <p:cNvPr id="4" name="Footer Placeholder 3"/>
          <p:cNvSpPr>
            <a:spLocks noGrp="1"/>
          </p:cNvSpPr>
          <p:nvPr>
            <p:ph type="ftr" sz="quarter" idx="11"/>
          </p:nvPr>
        </p:nvSpPr>
        <p:spPr>
          <a:xfrm>
            <a:off x="1143000" y="5943600"/>
            <a:ext cx="5104667" cy="279400"/>
          </a:xfrm>
        </p:spPr>
        <p:txBody>
          <a:bodyPr/>
          <a:lstStyle/>
          <a:p>
            <a:r>
              <a:rPr lang="en-US" dirty="0"/>
              <a:t>Office of the Chief of Special Education, Equity and Access</a:t>
            </a:r>
          </a:p>
        </p:txBody>
      </p:sp>
      <p:sp>
        <p:nvSpPr>
          <p:cNvPr id="5" name="Slide Number Placeholder 4"/>
          <p:cNvSpPr>
            <a:spLocks noGrp="1"/>
          </p:cNvSpPr>
          <p:nvPr>
            <p:ph type="sldNum" sz="quarter" idx="12"/>
          </p:nvPr>
        </p:nvSpPr>
        <p:spPr/>
        <p:txBody>
          <a:bodyPr/>
          <a:lstStyle/>
          <a:p>
            <a:fld id="{25BA54BD-C84D-46CE-8B72-31BFB26ABA43}" type="slidenum">
              <a:rPr lang="en-US" smtClean="0"/>
              <a:t>41</a:t>
            </a:fld>
            <a:endParaRPr lang="en-US" dirty="0"/>
          </a:p>
        </p:txBody>
      </p:sp>
      <p:pic>
        <p:nvPicPr>
          <p:cNvPr id="10" name="Picture 9"/>
          <p:cNvPicPr>
            <a:picLocks noChangeAspect="1"/>
          </p:cNvPicPr>
          <p:nvPr/>
        </p:nvPicPr>
        <p:blipFill>
          <a:blip r:embed="rId2"/>
          <a:stretch>
            <a:fillRect/>
          </a:stretch>
        </p:blipFill>
        <p:spPr>
          <a:xfrm>
            <a:off x="3439078" y="4258169"/>
            <a:ext cx="2265843" cy="840817"/>
          </a:xfrm>
          <a:prstGeom prst="rect">
            <a:avLst/>
          </a:prstGeom>
        </p:spPr>
      </p:pic>
      <p:sp>
        <p:nvSpPr>
          <p:cNvPr id="8" name="Rectangle 7">
            <a:extLst>
              <a:ext uri="{FF2B5EF4-FFF2-40B4-BE49-F238E27FC236}">
                <a16:creationId xmlns:a16="http://schemas.microsoft.com/office/drawing/2014/main" id="{B0F31825-C4DB-4212-B981-5888BC9627CF}"/>
              </a:ext>
            </a:extLst>
          </p:cNvPr>
          <p:cNvSpPr/>
          <p:nvPr/>
        </p:nvSpPr>
        <p:spPr>
          <a:xfrm>
            <a:off x="1371600" y="5083027"/>
            <a:ext cx="6400800" cy="646331"/>
          </a:xfrm>
          <a:prstGeom prst="rect">
            <a:avLst/>
          </a:prstGeom>
        </p:spPr>
        <p:txBody>
          <a:bodyPr wrap="square">
            <a:spAutoFit/>
          </a:bodyPr>
          <a:lstStyle/>
          <a:p>
            <a:pPr algn="ctr"/>
            <a:r>
              <a:rPr lang="en-US" b="1" dirty="0"/>
              <a:t>“Around the Dashboard in 90 Seconds”</a:t>
            </a:r>
          </a:p>
          <a:p>
            <a:pPr algn="ctr"/>
            <a:r>
              <a:rPr lang="en-US" dirty="0">
                <a:solidFill>
                  <a:srgbClr val="0070C0"/>
                </a:solidFill>
                <a:hlinkClick r:id="rId3">
                  <a:extLst>
                    <a:ext uri="{A12FA001-AC4F-418D-AE19-62706E023703}">
                      <ahyp:hlinkClr xmlns:ahyp="http://schemas.microsoft.com/office/drawing/2018/hyperlinkcolor" val="tx"/>
                    </a:ext>
                  </a:extLst>
                </a:hlinkClick>
              </a:rPr>
              <a:t>https://youtu.be/0fuT2MoLpgQ</a:t>
            </a:r>
            <a:r>
              <a:rPr lang="en-US" dirty="0">
                <a:solidFill>
                  <a:srgbClr val="0070C0"/>
                </a:solidFill>
              </a:rPr>
              <a:t> </a:t>
            </a:r>
          </a:p>
        </p:txBody>
      </p:sp>
    </p:spTree>
    <p:extLst>
      <p:ext uri="{BB962C8B-B14F-4D97-AF65-F5344CB8AC3E}">
        <p14:creationId xmlns:p14="http://schemas.microsoft.com/office/powerpoint/2010/main" val="302004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60422" name="Rectangle 191">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423" name="Group 192">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60424" name="Picture 193">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60425" name="Rectangle 194">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60426" name="Picture 195">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97" name="Picture 196">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3" name="Title 2">
            <a:extLst>
              <a:ext uri="{FF2B5EF4-FFF2-40B4-BE49-F238E27FC236}">
                <a16:creationId xmlns:a16="http://schemas.microsoft.com/office/drawing/2014/main" id="{D33F31FE-C8A6-4767-8BCE-D21F2294CCC9}"/>
              </a:ext>
            </a:extLst>
          </p:cNvPr>
          <p:cNvSpPr>
            <a:spLocks noGrp="1"/>
          </p:cNvSpPr>
          <p:nvPr>
            <p:ph type="title"/>
          </p:nvPr>
        </p:nvSpPr>
        <p:spPr>
          <a:xfrm>
            <a:off x="5311133" y="1096772"/>
            <a:ext cx="3409111" cy="1303867"/>
          </a:xfrm>
        </p:spPr>
        <p:txBody>
          <a:bodyPr vert="horz" lIns="91440" tIns="45720" rIns="91440" bIns="45720" rtlCol="0">
            <a:normAutofit fontScale="90000"/>
          </a:bodyPr>
          <a:lstStyle/>
          <a:p>
            <a:pPr>
              <a:lnSpc>
                <a:spcPct val="90000"/>
              </a:lnSpc>
            </a:pPr>
            <a:r>
              <a:rPr lang="en-US" altLang="en-US" sz="2500" b="1" dirty="0"/>
              <a:t>YOU ARE OUR PARTNERS</a:t>
            </a:r>
            <a:br>
              <a:rPr lang="en-US" altLang="en-US" sz="2500" b="1" dirty="0"/>
            </a:br>
            <a:br>
              <a:rPr lang="en-US" altLang="en-US" sz="2500" b="1" dirty="0"/>
            </a:br>
            <a:r>
              <a:rPr lang="es-CO" sz="2500" b="1" dirty="0"/>
              <a:t>USTEDES SON NUESTROS SOCIOS</a:t>
            </a:r>
            <a:br>
              <a:rPr lang="en-US" altLang="en-US" sz="2500" dirty="0"/>
            </a:br>
            <a:endParaRPr lang="en-US" sz="2500" dirty="0"/>
          </a:p>
        </p:txBody>
      </p:sp>
      <p:sp>
        <p:nvSpPr>
          <p:cNvPr id="60427" name="Rectangle 197">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2" y="1092200"/>
            <a:ext cx="4457015"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eople around each other&#10;&#10;Description automatically generated">
            <a:extLst>
              <a:ext uri="{FF2B5EF4-FFF2-40B4-BE49-F238E27FC236}">
                <a16:creationId xmlns:a16="http://schemas.microsoft.com/office/drawing/2014/main" id="{483C199E-11BD-455C-93A2-BBE3ECF45D9A}"/>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1551" r="19962" b="-2"/>
          <a:stretch/>
        </p:blipFill>
        <p:spPr>
          <a:xfrm>
            <a:off x="1059512" y="1410208"/>
            <a:ext cx="3959083" cy="3858780"/>
          </a:xfrm>
          <a:prstGeom prst="rect">
            <a:avLst/>
          </a:prstGeom>
        </p:spPr>
      </p:pic>
      <p:cxnSp>
        <p:nvCxnSpPr>
          <p:cNvPr id="199" name="Straight Connector 198">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40066" y="2400639"/>
            <a:ext cx="2532381"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Content Placeholder 3">
            <a:extLst>
              <a:ext uri="{FF2B5EF4-FFF2-40B4-BE49-F238E27FC236}">
                <a16:creationId xmlns:a16="http://schemas.microsoft.com/office/drawing/2014/main" id="{4E4DF5E2-DF94-4F65-AE76-2AB3CB28BFED}"/>
              </a:ext>
            </a:extLst>
          </p:cNvPr>
          <p:cNvSpPr>
            <a:spLocks noGrp="1"/>
          </p:cNvSpPr>
          <p:nvPr>
            <p:ph idx="1"/>
          </p:nvPr>
        </p:nvSpPr>
        <p:spPr>
          <a:xfrm>
            <a:off x="5311134" y="2514604"/>
            <a:ext cx="3231970" cy="3691484"/>
          </a:xfrm>
        </p:spPr>
        <p:txBody>
          <a:bodyPr vert="horz" lIns="91440" tIns="45720" rIns="91440" bIns="45720" rtlCol="0">
            <a:normAutofit fontScale="85000" lnSpcReduction="10000"/>
          </a:bodyPr>
          <a:lstStyle/>
          <a:p>
            <a:pPr marL="0" indent="0">
              <a:lnSpc>
                <a:spcPct val="90000"/>
              </a:lnSpc>
              <a:buNone/>
            </a:pPr>
            <a:r>
              <a:rPr lang="en-US" altLang="en-US" sz="2000" dirty="0"/>
              <a:t>At LAUSD, schools and families are working together to ensure all students are college-prepared and career-ready. Together we can equip our students with the foundation of skills needed for the 21st century.</a:t>
            </a:r>
          </a:p>
          <a:p>
            <a:pPr marL="0" indent="0">
              <a:lnSpc>
                <a:spcPct val="90000"/>
              </a:lnSpc>
              <a:buNone/>
            </a:pPr>
            <a:endParaRPr lang="en-US" altLang="en-US" sz="2000" dirty="0"/>
          </a:p>
          <a:p>
            <a:pPr marL="0" indent="0">
              <a:lnSpc>
                <a:spcPct val="90000"/>
              </a:lnSpc>
              <a:buNone/>
            </a:pPr>
            <a:r>
              <a:rPr lang="es-CO" sz="2000" dirty="0">
                <a:solidFill>
                  <a:srgbClr val="0070C0"/>
                </a:solidFill>
              </a:rPr>
              <a:t>En LAUSD, las escuelas y las familias están trabajando conjuntamente para asegurarse que todos los estudiantes están listos para ingresar a una universidad o para las carreras. Juntos, podremos preparar a nuestros estudiantes con las destrezas bases necesarias para el siglo 21.</a:t>
            </a:r>
          </a:p>
        </p:txBody>
      </p:sp>
      <p:sp>
        <p:nvSpPr>
          <p:cNvPr id="2" name="Footer Placeholder 1">
            <a:extLst>
              <a:ext uri="{FF2B5EF4-FFF2-40B4-BE49-F238E27FC236}">
                <a16:creationId xmlns:a16="http://schemas.microsoft.com/office/drawing/2014/main" id="{0A42D6B0-CD4F-4E2C-850E-E767D8DCE2E7}"/>
              </a:ext>
            </a:extLst>
          </p:cNvPr>
          <p:cNvSpPr>
            <a:spLocks noGrp="1"/>
          </p:cNvSpPr>
          <p:nvPr>
            <p:ph type="ftr" sz="quarter" idx="11"/>
          </p:nvPr>
        </p:nvSpPr>
        <p:spPr>
          <a:xfrm>
            <a:off x="971550" y="5969000"/>
            <a:ext cx="5479425" cy="279400"/>
          </a:xfrm>
        </p:spPr>
        <p:txBody>
          <a:bodyPr vert="horz" lIns="91440" tIns="45720" rIns="91440" bIns="45720" rtlCol="0">
            <a:normAutofit/>
          </a:bodyPr>
          <a:lstStyle/>
          <a:p>
            <a:pPr defTabSz="914400">
              <a:spcAft>
                <a:spcPts val="600"/>
              </a:spcAft>
            </a:pPr>
            <a:r>
              <a:rPr lang="en-US" b="0" i="0" kern="1200" dirty="0">
                <a:effectLst/>
                <a:latin typeface="+mn-lt"/>
                <a:ea typeface="+mn-ea"/>
                <a:cs typeface="+mn-cs"/>
              </a:rPr>
              <a:t>Office of the Chief of Special Education, Equity and Access</a:t>
            </a:r>
          </a:p>
        </p:txBody>
      </p:sp>
      <p:sp>
        <p:nvSpPr>
          <p:cNvPr id="60420" name="Slide Number Placeholder 1">
            <a:extLst>
              <a:ext uri="{FF2B5EF4-FFF2-40B4-BE49-F238E27FC236}">
                <a16:creationId xmlns:a16="http://schemas.microsoft.com/office/drawing/2014/main" id="{93158571-E571-4125-B3C6-AC19A788EB7B}"/>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defTabSz="914400">
              <a:spcAft>
                <a:spcPts val="600"/>
              </a:spcAft>
            </a:pPr>
            <a:fld id="{E247133D-CDFC-4D4C-B474-41AEE9604B3E}" type="slidenum">
              <a:rPr lang="en-US" altLang="en-US" b="0">
                <a:latin typeface="+mn-lt"/>
              </a:rPr>
              <a:pPr defTabSz="914400">
                <a:spcAft>
                  <a:spcPts val="600"/>
                </a:spcAft>
              </a:pPr>
              <a:t>42</a:t>
            </a:fld>
            <a:endParaRPr lang="en-US" altLang="en-US" b="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2EA69821-C239-4E8E-BE13-2F9DB3847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4"/>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77" name="Group 76">
            <a:extLst>
              <a:ext uri="{FF2B5EF4-FFF2-40B4-BE49-F238E27FC236}">
                <a16:creationId xmlns:a16="http://schemas.microsoft.com/office/drawing/2014/main" id="{EB1E5758-C4C6-4881-AAD9-E5EE115DE2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618" cy="6856215"/>
            <a:chOff x="0" y="0"/>
            <a:chExt cx="12188825" cy="6856215"/>
          </a:xfrm>
        </p:grpSpPr>
        <p:pic>
          <p:nvPicPr>
            <p:cNvPr id="78" name="Picture 77">
              <a:extLst>
                <a:ext uri="{FF2B5EF4-FFF2-40B4-BE49-F238E27FC236}">
                  <a16:creationId xmlns:a16="http://schemas.microsoft.com/office/drawing/2014/main" id="{7485D9AA-FF41-41E7-AEAC-314165E159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9" name="Rectangle 78">
              <a:extLst>
                <a:ext uri="{FF2B5EF4-FFF2-40B4-BE49-F238E27FC236}">
                  <a16:creationId xmlns:a16="http://schemas.microsoft.com/office/drawing/2014/main" id="{A7AAE047-5456-48AD-A251-9B629B4BC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80" name="Picture 79">
              <a:extLst>
                <a:ext uri="{FF2B5EF4-FFF2-40B4-BE49-F238E27FC236}">
                  <a16:creationId xmlns:a16="http://schemas.microsoft.com/office/drawing/2014/main" id="{AF2FAF40-8EB6-4923-A7E6-706BE2B81F7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81" name="Picture 80">
              <a:extLst>
                <a:ext uri="{FF2B5EF4-FFF2-40B4-BE49-F238E27FC236}">
                  <a16:creationId xmlns:a16="http://schemas.microsoft.com/office/drawing/2014/main" id="{4181DBE3-7C4F-41FD-A431-64ACD4661B6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61443" name="Rectangle 2">
            <a:extLst>
              <a:ext uri="{FF2B5EF4-FFF2-40B4-BE49-F238E27FC236}">
                <a16:creationId xmlns:a16="http://schemas.microsoft.com/office/drawing/2014/main" id="{5944D10A-6849-4216-A045-3F20738CB9E9}"/>
              </a:ext>
            </a:extLst>
          </p:cNvPr>
          <p:cNvSpPr>
            <a:spLocks noGrp="1" noRot="1" noChangeArrowheads="1"/>
          </p:cNvSpPr>
          <p:nvPr>
            <p:ph type="title"/>
          </p:nvPr>
        </p:nvSpPr>
        <p:spPr>
          <a:xfrm>
            <a:off x="971551" y="982132"/>
            <a:ext cx="7200897" cy="13038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ltLang="en-US" dirty="0">
                <a:effectLst/>
                <a:latin typeface="Times New Roman" panose="02020603050405020304" pitchFamily="18" charset="0"/>
                <a:cs typeface="Times New Roman" panose="02020603050405020304" pitchFamily="18" charset="0"/>
              </a:rPr>
              <a:t>Resources</a:t>
            </a:r>
            <a:br>
              <a:rPr lang="en-US" altLang="en-US" dirty="0">
                <a:effectLst/>
                <a:latin typeface="Times New Roman" panose="02020603050405020304" pitchFamily="18" charset="0"/>
                <a:cs typeface="Times New Roman" panose="02020603050405020304" pitchFamily="18" charset="0"/>
              </a:rPr>
            </a:br>
            <a:r>
              <a:rPr lang="es-CO" dirty="0">
                <a:latin typeface="Times New Roman" panose="02020603050405020304" pitchFamily="18" charset="0"/>
                <a:cs typeface="Times New Roman" panose="02020603050405020304" pitchFamily="18" charset="0"/>
              </a:rPr>
              <a:t>Recursos</a:t>
            </a:r>
            <a:endParaRPr lang="en-US" altLang="en-US" dirty="0">
              <a:effectLst/>
              <a:latin typeface="Times New Roman" panose="02020603050405020304" pitchFamily="18" charset="0"/>
              <a:cs typeface="Times New Roman" panose="02020603050405020304" pitchFamily="18" charset="0"/>
            </a:endParaRPr>
          </a:p>
        </p:txBody>
      </p:sp>
      <p:cxnSp>
        <p:nvCxnSpPr>
          <p:cNvPr id="83" name="Straight Connector 82">
            <a:extLst>
              <a:ext uri="{FF2B5EF4-FFF2-40B4-BE49-F238E27FC236}">
                <a16:creationId xmlns:a16="http://schemas.microsoft.com/office/drawing/2014/main" id="{684DB465-2C98-4EF6-AB2C-BA288ACCB5B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2281" y="2400639"/>
            <a:ext cx="6955394" cy="0"/>
          </a:xfrm>
          <a:prstGeom prst="line">
            <a:avLst/>
          </a:prstGeom>
        </p:spPr>
        <p:style>
          <a:lnRef idx="2">
            <a:schemeClr val="accent1"/>
          </a:lnRef>
          <a:fillRef idx="0">
            <a:schemeClr val="accent1"/>
          </a:fillRef>
          <a:effectRef idx="1">
            <a:schemeClr val="accent1"/>
          </a:effectRef>
          <a:fontRef idx="minor">
            <a:schemeClr val="tx1"/>
          </a:fontRef>
        </p:style>
      </p:cxnSp>
      <p:sp>
        <p:nvSpPr>
          <p:cNvPr id="61444" name="Rectangle 3">
            <a:extLst>
              <a:ext uri="{FF2B5EF4-FFF2-40B4-BE49-F238E27FC236}">
                <a16:creationId xmlns:a16="http://schemas.microsoft.com/office/drawing/2014/main" id="{DCB6E6A2-6876-435A-AE06-D1611CF38128}"/>
              </a:ext>
            </a:extLst>
          </p:cNvPr>
          <p:cNvSpPr>
            <a:spLocks noGrp="1" noChangeArrowheads="1"/>
          </p:cNvSpPr>
          <p:nvPr>
            <p:ph idx="1"/>
          </p:nvPr>
        </p:nvSpPr>
        <p:spPr>
          <a:xfrm>
            <a:off x="971550" y="2556932"/>
            <a:ext cx="7200897" cy="331893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Clr>
                <a:schemeClr val="accent2"/>
              </a:buClr>
              <a:buFont typeface="Wingdings" panose="05000000000000000000" pitchFamily="2" charset="2"/>
              <a:buNone/>
            </a:pPr>
            <a:endParaRPr lang="en-US" altLang="en-US" dirty="0">
              <a:latin typeface="Times New Roman" panose="02020603050405020304" pitchFamily="18" charset="0"/>
              <a:cs typeface="Times New Roman" panose="02020603050405020304" pitchFamily="18" charset="0"/>
            </a:endParaRPr>
          </a:p>
          <a:p>
            <a:pPr>
              <a:buClr>
                <a:schemeClr val="accent2"/>
              </a:buClr>
              <a:buNone/>
            </a:pPr>
            <a:r>
              <a:rPr lang="en-US" altLang="en-US" dirty="0">
                <a:latin typeface="Times New Roman" panose="02020603050405020304" pitchFamily="18" charset="0"/>
                <a:cs typeface="Times New Roman" panose="02020603050405020304" pitchFamily="18" charset="0"/>
              </a:rPr>
              <a:t>For additional questions regarding the school’s Title I Program, please contact the Principal or designee.</a:t>
            </a:r>
            <a:r>
              <a:rPr lang="es-CO" dirty="0">
                <a:latin typeface="Times New Roman" panose="02020603050405020304" pitchFamily="18" charset="0"/>
                <a:cs typeface="Times New Roman" panose="02020603050405020304" pitchFamily="18" charset="0"/>
              </a:rPr>
              <a:t> </a:t>
            </a:r>
          </a:p>
          <a:p>
            <a:pPr>
              <a:buClr>
                <a:schemeClr val="accent2"/>
              </a:buClr>
              <a:buNone/>
            </a:pPr>
            <a:r>
              <a:rPr lang="es-CO" dirty="0">
                <a:solidFill>
                  <a:srgbClr val="0070C0"/>
                </a:solidFill>
                <a:latin typeface="Times New Roman" panose="02020603050405020304" pitchFamily="18" charset="0"/>
                <a:cs typeface="Times New Roman" panose="02020603050405020304" pitchFamily="18" charset="0"/>
              </a:rPr>
              <a:t>Si tiene aún más dudas acerca del Programa Título I de su escuela, por favor contacte al director o persona asignada.</a:t>
            </a:r>
            <a:endParaRPr lang="en-US" altLang="en-US" dirty="0">
              <a:solidFill>
                <a:srgbClr val="0070C0"/>
              </a:solidFill>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BCB0D669-13FA-42B7-9817-D25872586E91}"/>
              </a:ext>
            </a:extLst>
          </p:cNvPr>
          <p:cNvSpPr>
            <a:spLocks noGrp="1"/>
          </p:cNvSpPr>
          <p:nvPr>
            <p:ph type="ftr" sz="quarter" idx="11"/>
          </p:nvPr>
        </p:nvSpPr>
        <p:spPr>
          <a:xfrm>
            <a:off x="971550" y="5969000"/>
            <a:ext cx="5479425" cy="279400"/>
          </a:xfrm>
        </p:spPr>
        <p:txBody>
          <a:bodyPr>
            <a:normAutofit/>
          </a:bodyPr>
          <a:lstStyle/>
          <a:p>
            <a:pPr>
              <a:spcAft>
                <a:spcPts val="600"/>
              </a:spcAft>
            </a:pPr>
            <a:r>
              <a:rPr lang="en-US"/>
              <a:t>Office of the Chief of Special Education, Equity and Access</a:t>
            </a:r>
          </a:p>
        </p:txBody>
      </p:sp>
      <p:sp>
        <p:nvSpPr>
          <p:cNvPr id="61446" name="Slide Number Placeholder 1">
            <a:extLst>
              <a:ext uri="{FF2B5EF4-FFF2-40B4-BE49-F238E27FC236}">
                <a16:creationId xmlns:a16="http://schemas.microsoft.com/office/drawing/2014/main" id="{92E4CD23-7A18-451D-BEB8-98E98187A532}"/>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A159149F-6402-4D25-9AD5-542846B21338}" type="slidenum">
              <a:rPr lang="en-US" altLang="en-US" b="0">
                <a:latin typeface="Arial" panose="020B0604020202020204" pitchFamily="34" charset="0"/>
              </a:rPr>
              <a:pPr>
                <a:spcAft>
                  <a:spcPts val="600"/>
                </a:spcAft>
              </a:pPr>
              <a:t>43</a:t>
            </a:fld>
            <a:endParaRPr lang="en-US" altLang="en-US" b="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s-CO"/>
              <a:t>Oficina del Jefe de Educación Especial, Equidad y Acceso</a:t>
            </a:r>
          </a:p>
        </p:txBody>
      </p:sp>
      <p:sp>
        <p:nvSpPr>
          <p:cNvPr id="3" name="Slide Number Placeholder 2"/>
          <p:cNvSpPr>
            <a:spLocks noGrp="1"/>
          </p:cNvSpPr>
          <p:nvPr>
            <p:ph type="sldNum" sz="quarter" idx="12"/>
          </p:nvPr>
        </p:nvSpPr>
        <p:spPr/>
        <p:txBody>
          <a:bodyPr/>
          <a:lstStyle/>
          <a:p>
            <a:fld id="{25BA54BD-C84D-46CE-8B72-31BFB26ABA43}" type="slidenum">
              <a:rPr lang="en-US" smtClean="0"/>
              <a:t>44</a:t>
            </a:fld>
            <a:endParaRPr lang="en-US"/>
          </a:p>
        </p:txBody>
      </p:sp>
      <p:graphicFrame>
        <p:nvGraphicFramePr>
          <p:cNvPr id="4" name="Object 3"/>
          <p:cNvGraphicFramePr>
            <a:graphicFrameLocks noChangeAspect="1"/>
          </p:cNvGraphicFramePr>
          <p:nvPr/>
        </p:nvGraphicFramePr>
        <p:xfrm>
          <a:off x="990600" y="615582"/>
          <a:ext cx="7213601" cy="5484651"/>
        </p:xfrm>
        <a:graphic>
          <a:graphicData uri="http://schemas.openxmlformats.org/presentationml/2006/ole">
            <mc:AlternateContent xmlns:mc="http://schemas.openxmlformats.org/markup-compatibility/2006">
              <mc:Choice xmlns:v="urn:schemas-microsoft-com:vml" Requires="v">
                <p:oleObj spid="_x0000_s1027" name="Document" r:id="rId3" imgW="9464581" imgH="7196566" progId="Word.Document.12">
                  <p:embed/>
                </p:oleObj>
              </mc:Choice>
              <mc:Fallback>
                <p:oleObj name="Document" r:id="rId3" imgW="9464581" imgH="7196566" progId="Word.Document.12">
                  <p:embed/>
                  <p:pic>
                    <p:nvPicPr>
                      <p:cNvPr id="4" name="Object 3"/>
                      <p:cNvPicPr/>
                      <p:nvPr/>
                    </p:nvPicPr>
                    <p:blipFill>
                      <a:blip r:embed="rId4"/>
                      <a:stretch>
                        <a:fillRect/>
                      </a:stretch>
                    </p:blipFill>
                    <p:spPr>
                      <a:xfrm>
                        <a:off x="990600" y="615582"/>
                        <a:ext cx="7213601" cy="5484651"/>
                      </a:xfrm>
                      <a:prstGeom prst="rect">
                        <a:avLst/>
                      </a:prstGeom>
                    </p:spPr>
                  </p:pic>
                </p:oleObj>
              </mc:Fallback>
            </mc:AlternateContent>
          </a:graphicData>
        </a:graphic>
      </p:graphicFrame>
    </p:spTree>
    <p:extLst>
      <p:ext uri="{BB962C8B-B14F-4D97-AF65-F5344CB8AC3E}">
        <p14:creationId xmlns:p14="http://schemas.microsoft.com/office/powerpoint/2010/main" val="285186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14">
            <a:extLst>
              <a:ext uri="{FF2B5EF4-FFF2-40B4-BE49-F238E27FC236}">
                <a16:creationId xmlns:a16="http://schemas.microsoft.com/office/drawing/2014/main" id="{4DB5DEA3-2D5C-422E-9A7B-A8C1E6B148C5}"/>
              </a:ext>
            </a:extLst>
          </p:cNvPr>
          <p:cNvSpPr>
            <a:spLocks noChangeArrowheads="1"/>
          </p:cNvSpPr>
          <p:nvPr/>
        </p:nvSpPr>
        <p:spPr bwMode="auto">
          <a:xfrm>
            <a:off x="2285404" y="1028075"/>
            <a:ext cx="5202005" cy="68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74" tIns="34537" rIns="69074" bIns="34537"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buClrTx/>
              <a:buSzTx/>
              <a:buFontTx/>
              <a:buNone/>
            </a:pPr>
            <a:r>
              <a:rPr lang="es-CO" sz="2101">
                <a:latin typeface="Times New Roman" panose="02020603050405020304" pitchFamily="18" charset="0"/>
                <a:cs typeface="Times New Roman" panose="02020603050405020304" pitchFamily="18" charset="0"/>
              </a:rPr>
              <a:t>El Ciclo de la Mejora Constante en la Elaboración del SPSA</a:t>
            </a:r>
          </a:p>
        </p:txBody>
      </p:sp>
      <p:sp>
        <p:nvSpPr>
          <p:cNvPr id="30723" name="Slide Number Placeholder 1">
            <a:extLst>
              <a:ext uri="{FF2B5EF4-FFF2-40B4-BE49-F238E27FC236}">
                <a16:creationId xmlns:a16="http://schemas.microsoft.com/office/drawing/2014/main" id="{C5446CF8-C525-43E5-A634-FEEE0A5B4A13}"/>
              </a:ext>
            </a:extLst>
          </p:cNvPr>
          <p:cNvSpPr>
            <a:spLocks noGrp="1"/>
          </p:cNvSpPr>
          <p:nvPr>
            <p:ph type="sldNum" sz="quarter" idx="12"/>
          </p:nvPr>
        </p:nvSpPr>
        <p:spPr>
          <a:xfrm>
            <a:off x="5772463" y="5847402"/>
            <a:ext cx="2515255" cy="3572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2401">
                <a:solidFill>
                  <a:schemeClr val="tx1"/>
                </a:solidFill>
                <a:latin typeface="Garamond" panose="02020404030301010803" pitchFamily="18" charset="0"/>
              </a:defRPr>
            </a:lvl1pPr>
            <a:lvl2pPr marL="557361" indent="-214370">
              <a:spcBef>
                <a:spcPct val="20000"/>
              </a:spcBef>
              <a:buClr>
                <a:schemeClr val="accent2"/>
              </a:buClr>
              <a:buSzPct val="70000"/>
              <a:buFont typeface="Wingdings" panose="05000000000000000000" pitchFamily="2" charset="2"/>
              <a:buChar char="n"/>
              <a:defRPr sz="2101">
                <a:solidFill>
                  <a:schemeClr val="tx1"/>
                </a:solidFill>
                <a:latin typeface="Garamond" panose="02020404030301010803" pitchFamily="18" charset="0"/>
              </a:defRPr>
            </a:lvl2pPr>
            <a:lvl3pPr marL="857479" indent="-171496">
              <a:spcBef>
                <a:spcPct val="20000"/>
              </a:spcBef>
              <a:buClr>
                <a:schemeClr val="tx2"/>
              </a:buClr>
              <a:buSzPct val="70000"/>
              <a:buFont typeface="Wingdings" panose="05000000000000000000" pitchFamily="2" charset="2"/>
              <a:buChar char="n"/>
              <a:defRPr sz="1800">
                <a:solidFill>
                  <a:schemeClr val="tx1"/>
                </a:solidFill>
                <a:latin typeface="Garamond" panose="02020404030301010803" pitchFamily="18" charset="0"/>
              </a:defRPr>
            </a:lvl3pPr>
            <a:lvl4pPr marL="1200470" indent="-171496">
              <a:spcBef>
                <a:spcPct val="20000"/>
              </a:spcBef>
              <a:buClr>
                <a:schemeClr val="accent2"/>
              </a:buClr>
              <a:buSzPct val="70000"/>
              <a:buFont typeface="Wingdings" panose="05000000000000000000" pitchFamily="2" charset="2"/>
              <a:buChar char="n"/>
              <a:defRPr sz="1500">
                <a:solidFill>
                  <a:schemeClr val="tx1"/>
                </a:solidFill>
                <a:latin typeface="Garamond" panose="02020404030301010803" pitchFamily="18" charset="0"/>
              </a:defRPr>
            </a:lvl4pPr>
            <a:lvl5pPr marL="1543461" indent="-171496">
              <a:spcBef>
                <a:spcPct val="20000"/>
              </a:spcBef>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5pPr>
            <a:lvl6pPr marL="1886453"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6pPr>
            <a:lvl7pPr marL="2229444"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7pPr>
            <a:lvl8pPr marL="2572436"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8pPr>
            <a:lvl9pPr marL="2915427"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9pPr>
          </a:lstStyle>
          <a:p>
            <a:pPr>
              <a:spcBef>
                <a:spcPct val="0"/>
              </a:spcBef>
              <a:buClrTx/>
              <a:buSzTx/>
              <a:buFontTx/>
              <a:buNone/>
            </a:pPr>
            <a:fld id="{007C5B93-4A46-4EB0-BFE4-15FF772B91A7}" type="slidenum">
              <a:rPr lang="en-US" altLang="en-US" sz="900">
                <a:latin typeface="Arial" panose="020B0604020202020204" pitchFamily="34" charset="0"/>
              </a:rPr>
              <a:pPr>
                <a:spcBef>
                  <a:spcPct val="0"/>
                </a:spcBef>
                <a:buClrTx/>
                <a:buSzTx/>
                <a:buFontTx/>
                <a:buNone/>
              </a:pPr>
              <a:t>45</a:t>
            </a:fld>
            <a:endParaRPr lang="en-US" altLang="en-US" sz="900">
              <a:latin typeface="Arial" panose="020B0604020202020204" pitchFamily="34" charset="0"/>
            </a:endParaRPr>
          </a:p>
        </p:txBody>
      </p:sp>
      <p:sp>
        <p:nvSpPr>
          <p:cNvPr id="30724" name="Text Box 10">
            <a:extLst>
              <a:ext uri="{FF2B5EF4-FFF2-40B4-BE49-F238E27FC236}">
                <a16:creationId xmlns:a16="http://schemas.microsoft.com/office/drawing/2014/main" id="{30E03C69-01B9-4FDB-AEEC-A22E19FD979E}"/>
              </a:ext>
            </a:extLst>
          </p:cNvPr>
          <p:cNvSpPr txBox="1">
            <a:spLocks noChangeArrowheads="1"/>
          </p:cNvSpPr>
          <p:nvPr/>
        </p:nvSpPr>
        <p:spPr bwMode="auto">
          <a:xfrm>
            <a:off x="1427931" y="2457197"/>
            <a:ext cx="1587517" cy="1011104"/>
          </a:xfrm>
          <a:prstGeom prst="rect">
            <a:avLst/>
          </a:prstGeom>
          <a:solidFill>
            <a:schemeClr val="bg1"/>
          </a:solidFill>
          <a:ln w="9525">
            <a:solidFill>
              <a:schemeClr val="tx1"/>
            </a:solidFill>
            <a:miter lim="800000"/>
            <a:headEnd/>
            <a:tailEnd/>
          </a:ln>
        </p:spPr>
        <p:txBody>
          <a:bodyPr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lnSpc>
                <a:spcPct val="80000"/>
              </a:lnSpc>
              <a:spcBef>
                <a:spcPct val="50000"/>
              </a:spcBef>
              <a:buClrTx/>
              <a:buSzTx/>
              <a:buFontTx/>
              <a:buNone/>
            </a:pPr>
            <a:r>
              <a:rPr lang="es-CO" sz="1200">
                <a:latin typeface="Times New Roman" panose="02020603050405020304" pitchFamily="18" charset="0"/>
                <a:cs typeface="Times New Roman" panose="02020603050405020304" pitchFamily="18" charset="0"/>
              </a:rPr>
              <a:t>Realizar la Evaluación Integral de las Necesidades </a:t>
            </a:r>
          </a:p>
          <a:p>
            <a:pPr algn="ctr" eaLnBrk="1" hangingPunct="1">
              <a:lnSpc>
                <a:spcPct val="80000"/>
              </a:lnSpc>
              <a:spcBef>
                <a:spcPct val="50000"/>
              </a:spcBef>
              <a:buClrTx/>
              <a:buSzTx/>
              <a:buFontTx/>
              <a:buNone/>
            </a:pPr>
            <a:r>
              <a:rPr lang="es-CO" sz="900">
                <a:latin typeface="Times New Roman" panose="02020603050405020304" pitchFamily="18" charset="0"/>
                <a:cs typeface="Times New Roman" panose="02020603050405020304" pitchFamily="18" charset="0"/>
              </a:rPr>
              <a:t>(Análisis de Datos y Evaluación del SPSA)</a:t>
            </a:r>
          </a:p>
        </p:txBody>
      </p:sp>
      <p:sp>
        <p:nvSpPr>
          <p:cNvPr id="30725" name="Right Arrow 1">
            <a:extLst>
              <a:ext uri="{FF2B5EF4-FFF2-40B4-BE49-F238E27FC236}">
                <a16:creationId xmlns:a16="http://schemas.microsoft.com/office/drawing/2014/main" id="{44E571FD-DBA6-498C-8BB9-3E949693F1D4}"/>
              </a:ext>
            </a:extLst>
          </p:cNvPr>
          <p:cNvSpPr>
            <a:spLocks noChangeArrowheads="1"/>
          </p:cNvSpPr>
          <p:nvPr/>
        </p:nvSpPr>
        <p:spPr bwMode="auto">
          <a:xfrm>
            <a:off x="3015448" y="2657274"/>
            <a:ext cx="504956" cy="363236"/>
          </a:xfrm>
          <a:prstGeom prst="rightArrow">
            <a:avLst>
              <a:gd name="adj1" fmla="val 50000"/>
              <a:gd name="adj2" fmla="val 50007"/>
            </a:avLst>
          </a:prstGeom>
          <a:solidFill>
            <a:schemeClr val="accent1">
              <a:alpha val="50195"/>
            </a:schemeClr>
          </a:solidFill>
          <a:ln w="0"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350"/>
          </a:p>
        </p:txBody>
      </p:sp>
      <p:sp>
        <p:nvSpPr>
          <p:cNvPr id="30726" name="Text Box 10">
            <a:extLst>
              <a:ext uri="{FF2B5EF4-FFF2-40B4-BE49-F238E27FC236}">
                <a16:creationId xmlns:a16="http://schemas.microsoft.com/office/drawing/2014/main" id="{4BA9CA96-3969-4C86-A0AF-88DE5022A3E0}"/>
              </a:ext>
            </a:extLst>
          </p:cNvPr>
          <p:cNvSpPr txBox="1">
            <a:spLocks noChangeArrowheads="1"/>
          </p:cNvSpPr>
          <p:nvPr/>
        </p:nvSpPr>
        <p:spPr bwMode="auto">
          <a:xfrm>
            <a:off x="3520405" y="2457197"/>
            <a:ext cx="1737574" cy="1200463"/>
          </a:xfrm>
          <a:prstGeom prst="rect">
            <a:avLst/>
          </a:prstGeom>
          <a:solidFill>
            <a:schemeClr val="bg1"/>
          </a:solidFill>
          <a:ln w="9525">
            <a:solidFill>
              <a:schemeClr val="tx1"/>
            </a:solidFill>
            <a:miter lim="800000"/>
            <a:headEnd/>
            <a:tailEnd/>
          </a:ln>
        </p:spPr>
        <p:txBody>
          <a:bodyPr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50000"/>
              </a:spcBef>
              <a:buClrTx/>
              <a:buSzTx/>
              <a:buFontTx/>
              <a:buNone/>
            </a:pPr>
            <a:r>
              <a:rPr lang="es-CO" sz="1200">
                <a:latin typeface="Times New Roman" panose="02020603050405020304" pitchFamily="18" charset="0"/>
                <a:cs typeface="Times New Roman" panose="02020603050405020304" pitchFamily="18" charset="0"/>
              </a:rPr>
              <a:t>Desarrollar objetivos mensurables e identificar las estrategias/acciones/actividades en las páginas del SPSA</a:t>
            </a:r>
          </a:p>
        </p:txBody>
      </p:sp>
      <p:sp>
        <p:nvSpPr>
          <p:cNvPr id="30727" name="Right Arrow 16">
            <a:extLst>
              <a:ext uri="{FF2B5EF4-FFF2-40B4-BE49-F238E27FC236}">
                <a16:creationId xmlns:a16="http://schemas.microsoft.com/office/drawing/2014/main" id="{DD37B600-1EE1-4E4E-993D-71FE447F80B5}"/>
              </a:ext>
            </a:extLst>
          </p:cNvPr>
          <p:cNvSpPr>
            <a:spLocks noChangeArrowheads="1"/>
          </p:cNvSpPr>
          <p:nvPr/>
        </p:nvSpPr>
        <p:spPr bwMode="auto">
          <a:xfrm>
            <a:off x="5315145" y="2640601"/>
            <a:ext cx="435882" cy="363236"/>
          </a:xfrm>
          <a:prstGeom prst="rightArrow">
            <a:avLst>
              <a:gd name="adj1" fmla="val 50000"/>
              <a:gd name="adj2" fmla="val 50044"/>
            </a:avLst>
          </a:prstGeom>
          <a:solidFill>
            <a:schemeClr val="accent1">
              <a:alpha val="50195"/>
            </a:schemeClr>
          </a:solidFill>
          <a:ln w="0"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350"/>
          </a:p>
        </p:txBody>
      </p:sp>
      <p:sp>
        <p:nvSpPr>
          <p:cNvPr id="30728" name="Text Box 11">
            <a:extLst>
              <a:ext uri="{FF2B5EF4-FFF2-40B4-BE49-F238E27FC236}">
                <a16:creationId xmlns:a16="http://schemas.microsoft.com/office/drawing/2014/main" id="{4893166C-0CBC-481A-A447-029F5AA7DEC8}"/>
              </a:ext>
            </a:extLst>
          </p:cNvPr>
          <p:cNvSpPr txBox="1">
            <a:spLocks noChangeArrowheads="1"/>
          </p:cNvSpPr>
          <p:nvPr/>
        </p:nvSpPr>
        <p:spPr bwMode="auto">
          <a:xfrm>
            <a:off x="5772463" y="2441715"/>
            <a:ext cx="2057936" cy="1157589"/>
          </a:xfrm>
          <a:prstGeom prst="rect">
            <a:avLst/>
          </a:prstGeom>
          <a:solidFill>
            <a:schemeClr val="bg1"/>
          </a:solidFill>
          <a:ln w="9525">
            <a:solidFill>
              <a:schemeClr val="tx1"/>
            </a:solidFill>
            <a:miter lim="800000"/>
            <a:headEnd/>
            <a:tailEnd/>
          </a:ln>
        </p:spPr>
        <p:txBody>
          <a:bodyPr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50000"/>
              </a:spcBef>
              <a:buClrTx/>
              <a:buSzTx/>
              <a:buFontTx/>
              <a:buNone/>
            </a:pPr>
            <a:r>
              <a:rPr lang="es-CO" sz="1200">
                <a:latin typeface="Times New Roman" panose="02020603050405020304" pitchFamily="18" charset="0"/>
                <a:cs typeface="Times New Roman" panose="02020603050405020304" pitchFamily="18" charset="0"/>
              </a:rPr>
              <a:t>Desarrollar un presupuesto basado en los gastos clasificados por prioridad que apoyen las estrategias/acciones/actividades descritas en las metas</a:t>
            </a:r>
          </a:p>
        </p:txBody>
      </p:sp>
      <p:sp>
        <p:nvSpPr>
          <p:cNvPr id="30729" name="Right Arrow 17">
            <a:extLst>
              <a:ext uri="{FF2B5EF4-FFF2-40B4-BE49-F238E27FC236}">
                <a16:creationId xmlns:a16="http://schemas.microsoft.com/office/drawing/2014/main" id="{87415012-90F0-4DA9-9E3D-8EE4BF138AE3}"/>
              </a:ext>
            </a:extLst>
          </p:cNvPr>
          <p:cNvSpPr>
            <a:spLocks noChangeArrowheads="1"/>
          </p:cNvSpPr>
          <p:nvPr/>
        </p:nvSpPr>
        <p:spPr bwMode="auto">
          <a:xfrm rot="5400000">
            <a:off x="6361976" y="3727926"/>
            <a:ext cx="524011" cy="364426"/>
          </a:xfrm>
          <a:prstGeom prst="rightArrow">
            <a:avLst>
              <a:gd name="adj1" fmla="val 50000"/>
              <a:gd name="adj2" fmla="val 49934"/>
            </a:avLst>
          </a:prstGeom>
          <a:solidFill>
            <a:schemeClr val="accent1">
              <a:alpha val="50195"/>
            </a:schemeClr>
          </a:solidFill>
          <a:ln w="0"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350"/>
          </a:p>
        </p:txBody>
      </p:sp>
      <p:sp>
        <p:nvSpPr>
          <p:cNvPr id="30730" name="Text Box 11">
            <a:extLst>
              <a:ext uri="{FF2B5EF4-FFF2-40B4-BE49-F238E27FC236}">
                <a16:creationId xmlns:a16="http://schemas.microsoft.com/office/drawing/2014/main" id="{78F09658-D837-407B-8262-DC5758F98FC6}"/>
              </a:ext>
            </a:extLst>
          </p:cNvPr>
          <p:cNvSpPr txBox="1">
            <a:spLocks noChangeArrowheads="1"/>
          </p:cNvSpPr>
          <p:nvPr/>
        </p:nvSpPr>
        <p:spPr bwMode="auto">
          <a:xfrm>
            <a:off x="1599426" y="4288855"/>
            <a:ext cx="2081755" cy="795545"/>
          </a:xfrm>
          <a:prstGeom prst="rect">
            <a:avLst/>
          </a:prstGeom>
          <a:solidFill>
            <a:schemeClr val="bg1"/>
          </a:solidFill>
          <a:ln w="9525">
            <a:solidFill>
              <a:schemeClr val="tx1"/>
            </a:solidFill>
            <a:miter lim="800000"/>
            <a:headEnd/>
            <a:tailEnd/>
          </a:ln>
        </p:spPr>
        <p:txBody>
          <a:bodyPr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50000"/>
              </a:spcBef>
              <a:buClrTx/>
              <a:buSzTx/>
              <a:buFontTx/>
              <a:buNone/>
            </a:pPr>
            <a:r>
              <a:rPr lang="es-CO" sz="1200">
                <a:latin typeface="Times New Roman" panose="02020603050405020304" pitchFamily="18" charset="0"/>
                <a:cs typeface="Times New Roman" panose="02020603050405020304" pitchFamily="18" charset="0"/>
              </a:rPr>
              <a:t>Monitorear la Implementación</a:t>
            </a:r>
          </a:p>
        </p:txBody>
      </p:sp>
      <p:sp>
        <p:nvSpPr>
          <p:cNvPr id="30731" name="Right Arrow 19">
            <a:extLst>
              <a:ext uri="{FF2B5EF4-FFF2-40B4-BE49-F238E27FC236}">
                <a16:creationId xmlns:a16="http://schemas.microsoft.com/office/drawing/2014/main" id="{16ED73AD-9FC0-4172-B092-9012BBAD9F3E}"/>
              </a:ext>
            </a:extLst>
          </p:cNvPr>
          <p:cNvSpPr>
            <a:spLocks noChangeArrowheads="1"/>
          </p:cNvSpPr>
          <p:nvPr/>
        </p:nvSpPr>
        <p:spPr bwMode="auto">
          <a:xfrm rot="-5400000">
            <a:off x="2070442" y="3679693"/>
            <a:ext cx="620477" cy="364426"/>
          </a:xfrm>
          <a:prstGeom prst="rightArrow">
            <a:avLst>
              <a:gd name="adj1" fmla="val 50000"/>
              <a:gd name="adj2" fmla="val 49920"/>
            </a:avLst>
          </a:prstGeom>
          <a:solidFill>
            <a:schemeClr val="accent1">
              <a:alpha val="50195"/>
            </a:schemeClr>
          </a:solidFill>
          <a:ln w="0"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350"/>
          </a:p>
        </p:txBody>
      </p:sp>
      <p:sp>
        <p:nvSpPr>
          <p:cNvPr id="30732" name="TextBox 1">
            <a:extLst>
              <a:ext uri="{FF2B5EF4-FFF2-40B4-BE49-F238E27FC236}">
                <a16:creationId xmlns:a16="http://schemas.microsoft.com/office/drawing/2014/main" id="{939A2825-5BB6-40C5-A3B2-F4498F45434E}"/>
              </a:ext>
            </a:extLst>
          </p:cNvPr>
          <p:cNvSpPr txBox="1">
            <a:spLocks noChangeArrowheads="1"/>
          </p:cNvSpPr>
          <p:nvPr/>
        </p:nvSpPr>
        <p:spPr bwMode="auto">
          <a:xfrm>
            <a:off x="4800660" y="4279328"/>
            <a:ext cx="3029739" cy="1200329"/>
          </a:xfrm>
          <a:prstGeom prst="rect">
            <a:avLst/>
          </a:prstGeom>
          <a:solidFill>
            <a:schemeClr val="bg1"/>
          </a:solidFill>
          <a:ln w="9525">
            <a:solidFill>
              <a:schemeClr val="tx1"/>
            </a:solidFill>
            <a:miter lim="800000"/>
            <a:headEnd/>
            <a:tailEnd/>
          </a:ln>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50000"/>
              </a:spcBef>
              <a:buClrTx/>
              <a:buSzTx/>
              <a:buFontTx/>
              <a:buNone/>
            </a:pPr>
            <a:endParaRPr lang="en-US" altLang="en-US" sz="1200">
              <a:latin typeface="Times New Roman" panose="02020603050405020304" pitchFamily="18" charset="0"/>
              <a:cs typeface="Times New Roman" panose="02020603050405020304" pitchFamily="18" charset="0"/>
            </a:endParaRPr>
          </a:p>
          <a:p>
            <a:pPr algn="ctr" eaLnBrk="1" hangingPunct="1">
              <a:spcBef>
                <a:spcPct val="50000"/>
              </a:spcBef>
              <a:buClrTx/>
              <a:buSzTx/>
              <a:buFontTx/>
              <a:buNone/>
            </a:pPr>
            <a:r>
              <a:rPr lang="es-CO" sz="1200">
                <a:latin typeface="Times New Roman" panose="02020603050405020304" pitchFamily="18" charset="0"/>
                <a:cs typeface="Times New Roman" panose="02020603050405020304" pitchFamily="18" charset="0"/>
              </a:rPr>
              <a:t>Identificar los gastos propuestos en el SPSA y asegurarse que concuerden con las estrategias/acciones/actividades en las metas </a:t>
            </a:r>
          </a:p>
          <a:p>
            <a:pPr algn="ctr" eaLnBrk="1" hangingPunct="1">
              <a:spcBef>
                <a:spcPct val="50000"/>
              </a:spcBef>
              <a:buClrTx/>
              <a:buSzTx/>
              <a:buFontTx/>
              <a:buNone/>
            </a:pPr>
            <a:endParaRPr lang="en-US" altLang="en-US" sz="1200">
              <a:latin typeface="Times New Roman" panose="02020603050405020304" pitchFamily="18" charset="0"/>
              <a:cs typeface="Times New Roman" panose="02020603050405020304" pitchFamily="18" charset="0"/>
            </a:endParaRPr>
          </a:p>
        </p:txBody>
      </p:sp>
      <p:sp>
        <p:nvSpPr>
          <p:cNvPr id="30733" name="Right Arrow 17">
            <a:extLst>
              <a:ext uri="{FF2B5EF4-FFF2-40B4-BE49-F238E27FC236}">
                <a16:creationId xmlns:a16="http://schemas.microsoft.com/office/drawing/2014/main" id="{14274155-A340-4205-8B5F-A545C0A40EE0}"/>
              </a:ext>
            </a:extLst>
          </p:cNvPr>
          <p:cNvSpPr>
            <a:spLocks noChangeArrowheads="1"/>
          </p:cNvSpPr>
          <p:nvPr/>
        </p:nvSpPr>
        <p:spPr bwMode="auto">
          <a:xfrm rot="10800000">
            <a:off x="3843148" y="4411523"/>
            <a:ext cx="728852" cy="364426"/>
          </a:xfrm>
          <a:prstGeom prst="rightArrow">
            <a:avLst>
              <a:gd name="adj1" fmla="val 50000"/>
              <a:gd name="adj2" fmla="val 49944"/>
            </a:avLst>
          </a:prstGeom>
          <a:solidFill>
            <a:schemeClr val="accent1">
              <a:alpha val="50195"/>
            </a:schemeClr>
          </a:solidFill>
          <a:ln w="0"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350"/>
          </a:p>
        </p:txBody>
      </p:sp>
      <p:sp>
        <p:nvSpPr>
          <p:cNvPr id="2" name="Footer Placeholder 1">
            <a:extLst>
              <a:ext uri="{FF2B5EF4-FFF2-40B4-BE49-F238E27FC236}">
                <a16:creationId xmlns:a16="http://schemas.microsoft.com/office/drawing/2014/main" id="{6FA51DB2-A54D-4820-B12E-B8EB557D49D2}"/>
              </a:ext>
            </a:extLst>
          </p:cNvPr>
          <p:cNvSpPr>
            <a:spLocks noGrp="1"/>
          </p:cNvSpPr>
          <p:nvPr>
            <p:ph type="ftr" sz="quarter" idx="11"/>
          </p:nvPr>
        </p:nvSpPr>
        <p:spPr/>
        <p:txBody>
          <a:bodyPr/>
          <a:lstStyle/>
          <a:p>
            <a:r>
              <a:rPr lang="es-CO"/>
              <a:t>Oficina del Jefe de Educación Especial, Equidad y Acceso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1CACFB-7397-4A32-9903-731598DE71BF}"/>
              </a:ext>
            </a:extLst>
          </p:cNvPr>
          <p:cNvSpPr>
            <a:spLocks noGrp="1"/>
          </p:cNvSpPr>
          <p:nvPr>
            <p:ph type="title"/>
          </p:nvPr>
        </p:nvSpPr>
        <p:spPr>
          <a:xfrm>
            <a:off x="603315" y="796374"/>
            <a:ext cx="7937369" cy="880027"/>
          </a:xfrm>
        </p:spPr>
        <p:txBody>
          <a:bodyPr>
            <a:normAutofit fontScale="90000"/>
          </a:bodyPr>
          <a:lstStyle/>
          <a:p>
            <a:pPr>
              <a:defRPr/>
            </a:pPr>
            <a:r>
              <a:rPr lang="en-US" altLang="en-US" dirty="0">
                <a:solidFill>
                  <a:srgbClr val="FFFFFF"/>
                </a:solidFill>
                <a:effectLst/>
                <a:latin typeface="Times New Roman" panose="02020603050405020304" pitchFamily="18" charset="0"/>
                <a:cs typeface="Times New Roman" panose="02020603050405020304" pitchFamily="18" charset="0"/>
              </a:rPr>
              <a:t>What is Title I?</a:t>
            </a:r>
            <a:br>
              <a:rPr lang="en-US" altLang="en-US" dirty="0">
                <a:solidFill>
                  <a:srgbClr val="FFFFFF"/>
                </a:solidFill>
                <a:effectLst/>
                <a:latin typeface="Times New Roman" panose="02020603050405020304" pitchFamily="18" charset="0"/>
                <a:cs typeface="Times New Roman" panose="02020603050405020304" pitchFamily="18" charset="0"/>
              </a:rPr>
            </a:br>
            <a:r>
              <a:rPr lang="es-CO" dirty="0">
                <a:solidFill>
                  <a:srgbClr val="FFFFFF"/>
                </a:solidFill>
                <a:latin typeface="Times New Roman" panose="02020603050405020304" pitchFamily="18" charset="0"/>
                <a:cs typeface="Times New Roman" panose="02020603050405020304" pitchFamily="18" charset="0"/>
              </a:rPr>
              <a:t>¿</a:t>
            </a:r>
            <a:r>
              <a:rPr lang="es-CO" i="1" dirty="0">
                <a:solidFill>
                  <a:srgbClr val="FFFFFF"/>
                </a:solidFill>
                <a:latin typeface="Times New Roman" panose="02020603050405020304" pitchFamily="18" charset="0"/>
                <a:cs typeface="Times New Roman" panose="02020603050405020304" pitchFamily="18" charset="0"/>
              </a:rPr>
              <a:t>Qué es el Programa Título I?</a:t>
            </a:r>
            <a:endParaRPr lang="en-US" i="1" dirty="0">
              <a:solidFill>
                <a:srgbClr val="FFFFFF"/>
              </a:solidFill>
            </a:endParaRPr>
          </a:p>
        </p:txBody>
      </p:sp>
      <p:sp>
        <p:nvSpPr>
          <p:cNvPr id="77" name="Rectangle 76">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7289F59-6327-46B1-A621-E20876B08009}"/>
              </a:ext>
            </a:extLst>
          </p:cNvPr>
          <p:cNvSpPr>
            <a:spLocks noGrp="1"/>
          </p:cNvSpPr>
          <p:nvPr>
            <p:ph idx="1"/>
          </p:nvPr>
        </p:nvSpPr>
        <p:spPr>
          <a:xfrm>
            <a:off x="971550" y="2612256"/>
            <a:ext cx="7200897" cy="3263612"/>
          </a:xfrm>
        </p:spPr>
        <p:txBody>
          <a:bodyPr>
            <a:normAutofit fontScale="77500" lnSpcReduction="20000"/>
          </a:bodyPr>
          <a:lstStyle/>
          <a:p>
            <a:pPr eaLnBrk="1" hangingPunct="1">
              <a:buClr>
                <a:srgbClr val="6600FF"/>
              </a:buClr>
              <a:defRPr/>
            </a:pPr>
            <a:r>
              <a:rPr lang="en-US" dirty="0">
                <a:latin typeface="Times New Roman" pitchFamily="18" charset="0"/>
                <a:cs typeface="Times New Roman" pitchFamily="18" charset="0"/>
              </a:rPr>
              <a:t>Supplemental federal funds to help meet the educational needs of low-achieving students in high-poverty schools</a:t>
            </a:r>
          </a:p>
          <a:p>
            <a:pPr eaLnBrk="1" hangingPunct="1">
              <a:buClr>
                <a:srgbClr val="6600FF"/>
              </a:buClr>
              <a:defRPr/>
            </a:pPr>
            <a:r>
              <a:rPr lang="en-US" dirty="0">
                <a:latin typeface="Times New Roman" pitchFamily="18" charset="0"/>
                <a:cs typeface="Times New Roman" pitchFamily="18" charset="0"/>
              </a:rPr>
              <a:t>LAUSD schools must have a poverty ranking of at least 45% to be Title I</a:t>
            </a:r>
          </a:p>
          <a:p>
            <a:pPr eaLnBrk="1" hangingPunct="1">
              <a:buClr>
                <a:srgbClr val="6600FF"/>
              </a:buClr>
              <a:defRPr/>
            </a:pPr>
            <a:endParaRPr lang="en-US" dirty="0">
              <a:latin typeface="Times New Roman" pitchFamily="18" charset="0"/>
              <a:cs typeface="Times New Roman" pitchFamily="18" charset="0"/>
            </a:endParaRPr>
          </a:p>
          <a:p>
            <a:pPr>
              <a:buClr>
                <a:srgbClr val="6600FF"/>
              </a:buClr>
              <a:defRPr/>
            </a:pPr>
            <a:r>
              <a:rPr lang="es-CO" dirty="0">
                <a:solidFill>
                  <a:srgbClr val="0070C0"/>
                </a:solidFill>
                <a:latin typeface="Times New Roman" pitchFamily="18" charset="0"/>
                <a:cs typeface="Times New Roman" pitchFamily="18" charset="0"/>
              </a:rPr>
              <a:t>Fondos federales que suplementan al ayudar en atender las necesidades educativas de los estudiantes de bajo rendimiento en escuelas con altos índices de pobreza.</a:t>
            </a:r>
            <a:endParaRPr lang="en-US" dirty="0">
              <a:solidFill>
                <a:srgbClr val="0070C0"/>
              </a:solidFill>
              <a:latin typeface="Times New Roman" pitchFamily="18" charset="0"/>
              <a:cs typeface="Times New Roman" pitchFamily="18" charset="0"/>
            </a:endParaRPr>
          </a:p>
          <a:p>
            <a:pPr>
              <a:buClr>
                <a:srgbClr val="6600FF"/>
              </a:buClr>
              <a:defRPr/>
            </a:pPr>
            <a:r>
              <a:rPr lang="es-CO" dirty="0">
                <a:solidFill>
                  <a:srgbClr val="0070C0"/>
                </a:solidFill>
                <a:latin typeface="Times New Roman" pitchFamily="18" charset="0"/>
                <a:cs typeface="Times New Roman" pitchFamily="18" charset="0"/>
              </a:rPr>
              <a:t>Las escuelas de LAUSD deben de tener una clasificación según el nivel de pobreza de mínimamente 45% para que sean consideradas como escuelas Título I.</a:t>
            </a:r>
          </a:p>
          <a:p>
            <a:pPr eaLnBrk="1" hangingPunct="1">
              <a:buClr>
                <a:srgbClr val="6600FF"/>
              </a:buClr>
              <a:defRPr/>
            </a:pPr>
            <a:endParaRPr lang="en-US" dirty="0">
              <a:latin typeface="Times New Roman" pitchFamily="18" charset="0"/>
              <a:cs typeface="Times New Roman" pitchFamily="18" charset="0"/>
            </a:endParaRPr>
          </a:p>
        </p:txBody>
      </p:sp>
      <p:sp>
        <p:nvSpPr>
          <p:cNvPr id="4" name="Footer Placeholder 3">
            <a:extLst>
              <a:ext uri="{FF2B5EF4-FFF2-40B4-BE49-F238E27FC236}">
                <a16:creationId xmlns:a16="http://schemas.microsoft.com/office/drawing/2014/main" id="{601ECDBE-EF02-447C-8EF8-015539CCE341}"/>
              </a:ext>
            </a:extLst>
          </p:cNvPr>
          <p:cNvSpPr>
            <a:spLocks noGrp="1"/>
          </p:cNvSpPr>
          <p:nvPr>
            <p:ph type="ftr" sz="quarter" idx="11"/>
          </p:nvPr>
        </p:nvSpPr>
        <p:spPr>
          <a:xfrm>
            <a:off x="971550" y="5969000"/>
            <a:ext cx="5479425" cy="279400"/>
          </a:xfrm>
        </p:spPr>
        <p:txBody>
          <a:bodyPr>
            <a:normAutofit/>
          </a:bodyPr>
          <a:lstStyle/>
          <a:p>
            <a:pPr>
              <a:spcAft>
                <a:spcPts val="600"/>
              </a:spcAft>
            </a:pPr>
            <a:r>
              <a:rPr lang="en-US"/>
              <a:t>Office of the Chief of Special Education, Equity and Access</a:t>
            </a:r>
          </a:p>
        </p:txBody>
      </p:sp>
      <p:sp>
        <p:nvSpPr>
          <p:cNvPr id="10244" name="Slide Number Placeholder 1">
            <a:extLst>
              <a:ext uri="{FF2B5EF4-FFF2-40B4-BE49-F238E27FC236}">
                <a16:creationId xmlns:a16="http://schemas.microsoft.com/office/drawing/2014/main" id="{EE318CC1-5062-4997-8586-DA7FAFFCCF84}"/>
              </a:ext>
            </a:extLst>
          </p:cNvPr>
          <p:cNvSpPr>
            <a:spLocks noGrp="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hlink"/>
              </a:buClr>
              <a:buSzPct val="70000"/>
              <a:buFont typeface="Wingdings" panose="05000000000000000000" pitchFamily="2" charset="2"/>
              <a:buChar char="n"/>
              <a:defRPr sz="2401">
                <a:solidFill>
                  <a:schemeClr val="tx1"/>
                </a:solidFill>
                <a:latin typeface="Garamond" panose="02020404030301010803" pitchFamily="18" charset="0"/>
              </a:defRPr>
            </a:lvl1pPr>
            <a:lvl2pPr marL="557361" indent="-214370">
              <a:spcBef>
                <a:spcPct val="20000"/>
              </a:spcBef>
              <a:buClr>
                <a:schemeClr val="accent2"/>
              </a:buClr>
              <a:buSzPct val="70000"/>
              <a:buFont typeface="Wingdings" panose="05000000000000000000" pitchFamily="2" charset="2"/>
              <a:buChar char="n"/>
              <a:defRPr sz="2101">
                <a:solidFill>
                  <a:schemeClr val="tx1"/>
                </a:solidFill>
                <a:latin typeface="Garamond" panose="02020404030301010803" pitchFamily="18" charset="0"/>
              </a:defRPr>
            </a:lvl2pPr>
            <a:lvl3pPr marL="857479" indent="-171496">
              <a:spcBef>
                <a:spcPct val="20000"/>
              </a:spcBef>
              <a:buClr>
                <a:schemeClr val="tx2"/>
              </a:buClr>
              <a:buSzPct val="70000"/>
              <a:buFont typeface="Wingdings" panose="05000000000000000000" pitchFamily="2" charset="2"/>
              <a:buChar char="n"/>
              <a:defRPr sz="1800">
                <a:solidFill>
                  <a:schemeClr val="tx1"/>
                </a:solidFill>
                <a:latin typeface="Garamond" panose="02020404030301010803" pitchFamily="18" charset="0"/>
              </a:defRPr>
            </a:lvl3pPr>
            <a:lvl4pPr marL="1200470" indent="-171496">
              <a:spcBef>
                <a:spcPct val="20000"/>
              </a:spcBef>
              <a:buClr>
                <a:schemeClr val="accent2"/>
              </a:buClr>
              <a:buSzPct val="70000"/>
              <a:buFont typeface="Wingdings" panose="05000000000000000000" pitchFamily="2" charset="2"/>
              <a:buChar char="n"/>
              <a:defRPr sz="1500">
                <a:solidFill>
                  <a:schemeClr val="tx1"/>
                </a:solidFill>
                <a:latin typeface="Garamond" panose="02020404030301010803" pitchFamily="18" charset="0"/>
              </a:defRPr>
            </a:lvl4pPr>
            <a:lvl5pPr marL="1543461" indent="-171496">
              <a:spcBef>
                <a:spcPct val="20000"/>
              </a:spcBef>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5pPr>
            <a:lvl6pPr marL="1886453"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6pPr>
            <a:lvl7pPr marL="2229444"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7pPr>
            <a:lvl8pPr marL="2572436"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8pPr>
            <a:lvl9pPr marL="2915427"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9pPr>
          </a:lstStyle>
          <a:p>
            <a:pPr>
              <a:lnSpc>
                <a:spcPct val="90000"/>
              </a:lnSpc>
              <a:spcBef>
                <a:spcPct val="0"/>
              </a:spcBef>
              <a:spcAft>
                <a:spcPts val="600"/>
              </a:spcAft>
              <a:buClrTx/>
              <a:buSzTx/>
              <a:buFontTx/>
              <a:buNone/>
            </a:pPr>
            <a:fld id="{1067E548-A7F0-47CF-9742-C97DCD2AA98B}" type="slidenum">
              <a:rPr lang="en-US" altLang="en-US" sz="1300">
                <a:latin typeface="Arial" panose="020B0604020202020204" pitchFamily="34" charset="0"/>
              </a:rPr>
              <a:pPr>
                <a:lnSpc>
                  <a:spcPct val="90000"/>
                </a:lnSpc>
                <a:spcBef>
                  <a:spcPct val="0"/>
                </a:spcBef>
                <a:spcAft>
                  <a:spcPts val="600"/>
                </a:spcAft>
                <a:buClrTx/>
                <a:buSzTx/>
                <a:buFontTx/>
                <a:buNone/>
              </a:pPr>
              <a:t>5</a:t>
            </a:fld>
            <a:endParaRPr lang="en-US" altLang="en-US" sz="130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591DFE-D340-49B6-AA13-5BB4A9E7184E}"/>
              </a:ext>
            </a:extLst>
          </p:cNvPr>
          <p:cNvSpPr>
            <a:spLocks noGrp="1"/>
          </p:cNvSpPr>
          <p:nvPr>
            <p:ph type="title"/>
          </p:nvPr>
        </p:nvSpPr>
        <p:spPr>
          <a:xfrm>
            <a:off x="603315" y="796374"/>
            <a:ext cx="7937369" cy="880027"/>
          </a:xfrm>
        </p:spPr>
        <p:txBody>
          <a:bodyPr>
            <a:noAutofit/>
          </a:bodyPr>
          <a:lstStyle/>
          <a:p>
            <a:pPr>
              <a:defRPr/>
            </a:pPr>
            <a:r>
              <a:rPr lang="en-US" altLang="en-US" sz="3200" dirty="0">
                <a:solidFill>
                  <a:srgbClr val="FFFFFF"/>
                </a:solidFill>
                <a:effectLst/>
                <a:latin typeface="Times New Roman" panose="02020603050405020304" pitchFamily="18" charset="0"/>
                <a:cs typeface="Times New Roman" panose="02020603050405020304" pitchFamily="18" charset="0"/>
              </a:rPr>
              <a:t>What Do Title I Schools Do?</a:t>
            </a:r>
            <a:br>
              <a:rPr lang="en-US" altLang="en-US" sz="3200" dirty="0">
                <a:solidFill>
                  <a:srgbClr val="FFFFFF"/>
                </a:solidFill>
                <a:effectLst/>
                <a:latin typeface="Times New Roman" panose="02020603050405020304" pitchFamily="18" charset="0"/>
                <a:cs typeface="Times New Roman" panose="02020603050405020304" pitchFamily="18" charset="0"/>
              </a:rPr>
            </a:br>
            <a:r>
              <a:rPr lang="es-CO" sz="3200" i="1" dirty="0">
                <a:solidFill>
                  <a:srgbClr val="FFFFFF"/>
                </a:solidFill>
                <a:latin typeface="Times New Roman" panose="02020603050405020304" pitchFamily="18" charset="0"/>
                <a:cs typeface="Times New Roman" panose="02020603050405020304" pitchFamily="18" charset="0"/>
              </a:rPr>
              <a:t>¿Qué es lo que hacen las escuelas de Título I?</a:t>
            </a:r>
            <a:endParaRPr lang="en-US" sz="3200" i="1" dirty="0">
              <a:solidFill>
                <a:srgbClr val="FFFFFF"/>
              </a:solidFill>
            </a:endParaRPr>
          </a:p>
        </p:txBody>
      </p:sp>
      <p:sp>
        <p:nvSpPr>
          <p:cNvPr id="78" name="Rectangle 77">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C56544-D175-4ED5-99D6-8D60C7D601DC}"/>
              </a:ext>
            </a:extLst>
          </p:cNvPr>
          <p:cNvSpPr>
            <a:spLocks noGrp="1"/>
          </p:cNvSpPr>
          <p:nvPr>
            <p:ph idx="1"/>
          </p:nvPr>
        </p:nvSpPr>
        <p:spPr>
          <a:xfrm>
            <a:off x="971550" y="2612256"/>
            <a:ext cx="7200897" cy="3263612"/>
          </a:xfrm>
        </p:spPr>
        <p:txBody>
          <a:bodyPr>
            <a:normAutofit fontScale="92500"/>
          </a:bodyPr>
          <a:lstStyle/>
          <a:p>
            <a:pPr>
              <a:defRPr/>
            </a:pPr>
            <a:r>
              <a:rPr lang="en-US" dirty="0">
                <a:effectLst/>
                <a:latin typeface="Times New Roman" pitchFamily="18" charset="0"/>
                <a:cs typeface="Times New Roman" pitchFamily="18" charset="0"/>
              </a:rPr>
              <a:t>Title I schools deliver supplemental services as a Targeted Assistance School (TAS) or through a comprehensive school-wide plan under the Schoolwide Program (SWP) model. </a:t>
            </a:r>
          </a:p>
          <a:p>
            <a:pPr>
              <a:defRPr/>
            </a:pPr>
            <a:r>
              <a:rPr lang="es-CO" dirty="0">
                <a:solidFill>
                  <a:srgbClr val="0070C0"/>
                </a:solidFill>
                <a:latin typeface="Times New Roman" pitchFamily="18" charset="0"/>
                <a:cs typeface="Times New Roman" pitchFamily="18" charset="0"/>
              </a:rPr>
              <a:t>Las escuelas bajo el programa Título I prestan servicios suplementarios como Escuela de Ayuda Específica (TAS, por sus siglas en inglés) o por medio de un plan integral para toda la escuela con el modelo de Programa Aplicable a Toda la Escuela (SWP, por sus siglas en inglés). </a:t>
            </a:r>
          </a:p>
        </p:txBody>
      </p:sp>
      <p:sp>
        <p:nvSpPr>
          <p:cNvPr id="4" name="Footer Placeholder 3">
            <a:extLst>
              <a:ext uri="{FF2B5EF4-FFF2-40B4-BE49-F238E27FC236}">
                <a16:creationId xmlns:a16="http://schemas.microsoft.com/office/drawing/2014/main" id="{F6025008-4E91-48B0-A86F-F5D7BB26E062}"/>
              </a:ext>
            </a:extLst>
          </p:cNvPr>
          <p:cNvSpPr>
            <a:spLocks noGrp="1"/>
          </p:cNvSpPr>
          <p:nvPr>
            <p:ph type="ftr" sz="quarter" idx="11"/>
          </p:nvPr>
        </p:nvSpPr>
        <p:spPr>
          <a:xfrm>
            <a:off x="971550" y="5969000"/>
            <a:ext cx="5479425" cy="279400"/>
          </a:xfrm>
        </p:spPr>
        <p:txBody>
          <a:bodyPr>
            <a:normAutofit/>
          </a:bodyPr>
          <a:lstStyle/>
          <a:p>
            <a:pPr>
              <a:spcAft>
                <a:spcPts val="600"/>
              </a:spcAft>
            </a:pPr>
            <a:r>
              <a:rPr lang="en-US"/>
              <a:t>Office of the Chief of Special Education, Equity and Access</a:t>
            </a:r>
          </a:p>
        </p:txBody>
      </p:sp>
      <p:sp>
        <p:nvSpPr>
          <p:cNvPr id="12293" name="Slide Number Placeholder 4">
            <a:extLst>
              <a:ext uri="{FF2B5EF4-FFF2-40B4-BE49-F238E27FC236}">
                <a16:creationId xmlns:a16="http://schemas.microsoft.com/office/drawing/2014/main" id="{0DAA4BD7-2D41-4E55-908E-6870B8D8A157}"/>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A093A210-EC76-4F85-9CC6-BCD03C3DF20D}" type="slidenum">
              <a:rPr lang="en-US" altLang="en-US" b="0">
                <a:latin typeface="Arial" panose="020B0604020202020204" pitchFamily="34" charset="0"/>
              </a:rPr>
              <a:pPr>
                <a:spcAft>
                  <a:spcPts val="600"/>
                </a:spcAft>
              </a:pPr>
              <a:t>6</a:t>
            </a:fld>
            <a:endParaRPr lang="en-US" altLang="en-US" b="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614F7DB2-2747-44B1-8CCD-EA4CF6EABA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76" name="Picture 75">
              <a:extLst>
                <a:ext uri="{FF2B5EF4-FFF2-40B4-BE49-F238E27FC236}">
                  <a16:creationId xmlns:a16="http://schemas.microsoft.com/office/drawing/2014/main" id="{6B274392-2BAA-4EFD-A7A4-941ABF7B2B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7" name="Rectangle 76">
              <a:extLst>
                <a:ext uri="{FF2B5EF4-FFF2-40B4-BE49-F238E27FC236}">
                  <a16:creationId xmlns:a16="http://schemas.microsoft.com/office/drawing/2014/main" id="{54E9F97B-B428-4C46-8004-BC4A40DEF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8" name="Picture 77">
              <a:extLst>
                <a:ext uri="{FF2B5EF4-FFF2-40B4-BE49-F238E27FC236}">
                  <a16:creationId xmlns:a16="http://schemas.microsoft.com/office/drawing/2014/main" id="{F6C42F04-DEA1-45C3-9F84-8B1652F9C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79" name="Picture 78">
              <a:extLst>
                <a:ext uri="{FF2B5EF4-FFF2-40B4-BE49-F238E27FC236}">
                  <a16:creationId xmlns:a16="http://schemas.microsoft.com/office/drawing/2014/main" id="{DA860151-6D39-4EDD-99B8-908690A0DD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81" name="Straight Connector 80">
            <a:extLst>
              <a:ext uri="{FF2B5EF4-FFF2-40B4-BE49-F238E27FC236}">
                <a16:creationId xmlns:a16="http://schemas.microsoft.com/office/drawing/2014/main" id="{2C02D87C-1E23-4B24-AFE6-A85743C72F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83" name="Rectangle 82">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5" name="Rectangle 2">
            <a:extLst>
              <a:ext uri="{FF2B5EF4-FFF2-40B4-BE49-F238E27FC236}">
                <a16:creationId xmlns:a16="http://schemas.microsoft.com/office/drawing/2014/main" id="{026B54D1-F0F7-44C3-B25F-4894CF050BF2}"/>
              </a:ext>
            </a:extLst>
          </p:cNvPr>
          <p:cNvSpPr>
            <a:spLocks noGrp="1" noRot="1" noChangeArrowheads="1"/>
          </p:cNvSpPr>
          <p:nvPr>
            <p:ph type="title" idx="4294967295"/>
          </p:nvPr>
        </p:nvSpPr>
        <p:spPr>
          <a:xfrm>
            <a:off x="603315" y="796374"/>
            <a:ext cx="7937369"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a:lnSpc>
                <a:spcPct val="90000"/>
              </a:lnSpc>
            </a:pPr>
            <a:r>
              <a:rPr lang="en-US" altLang="en-US" sz="2400" dirty="0">
                <a:solidFill>
                  <a:srgbClr val="FFFFFF"/>
                </a:solidFill>
              </a:rPr>
              <a:t>School’s Poverty Ranking and Title I Allocation</a:t>
            </a:r>
            <a:br>
              <a:rPr lang="en-US" altLang="en-US" sz="2400" dirty="0">
                <a:solidFill>
                  <a:srgbClr val="FFFFFF"/>
                </a:solidFill>
              </a:rPr>
            </a:br>
            <a:r>
              <a:rPr lang="es-CO" sz="2400" dirty="0">
                <a:solidFill>
                  <a:srgbClr val="FFFFFF"/>
                </a:solidFill>
              </a:rPr>
              <a:t>Clasificación Escolar de Pobreza y Adjudicaciones de Título I </a:t>
            </a:r>
            <a:r>
              <a:rPr lang="en-US" altLang="en-US" sz="2400" dirty="0">
                <a:solidFill>
                  <a:srgbClr val="FFFFFF"/>
                </a:solidFill>
              </a:rPr>
              <a:t> </a:t>
            </a:r>
          </a:p>
        </p:txBody>
      </p:sp>
      <p:sp>
        <p:nvSpPr>
          <p:cNvPr id="87" name="Rectangle 86">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9" name="Rectangle 88">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6" name="Rectangle 3">
            <a:extLst>
              <a:ext uri="{FF2B5EF4-FFF2-40B4-BE49-F238E27FC236}">
                <a16:creationId xmlns:a16="http://schemas.microsoft.com/office/drawing/2014/main" id="{6370124D-C254-45EF-8378-E7A87972AB04}"/>
              </a:ext>
            </a:extLst>
          </p:cNvPr>
          <p:cNvSpPr>
            <a:spLocks noGrp="1" noChangeArrowheads="1"/>
          </p:cNvSpPr>
          <p:nvPr>
            <p:ph type="body" idx="4294967295"/>
          </p:nvPr>
        </p:nvSpPr>
        <p:spPr>
          <a:xfrm>
            <a:off x="971550" y="2612256"/>
            <a:ext cx="7200897" cy="3263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p>
            <a:endParaRPr lang="en-US" altLang="en-US" i="1" dirty="0"/>
          </a:p>
          <a:p>
            <a:pPr marL="0" indent="0">
              <a:buNone/>
            </a:pPr>
            <a:r>
              <a:rPr lang="en-US" altLang="en-US" sz="3600" i="1" dirty="0">
                <a:solidFill>
                  <a:srgbClr val="FF0000"/>
                </a:solidFill>
              </a:rPr>
              <a:t>Provide and share the school’s 2020-2021 poverty ranking </a:t>
            </a:r>
            <a:r>
              <a:rPr lang="en-US" altLang="en-US" sz="3600" i="1" dirty="0">
                <a:solidFill>
                  <a:srgbClr val="7030A0"/>
                </a:solidFill>
              </a:rPr>
              <a:t>out of XXX Title I schools </a:t>
            </a:r>
            <a:r>
              <a:rPr lang="en-US" altLang="en-US" sz="3600" i="1" dirty="0">
                <a:solidFill>
                  <a:srgbClr val="FF0000"/>
                </a:solidFill>
              </a:rPr>
              <a:t>and 2020-2021 Title I allocation on this slide</a:t>
            </a:r>
          </a:p>
        </p:txBody>
      </p:sp>
      <p:sp>
        <p:nvSpPr>
          <p:cNvPr id="2" name="Footer Placeholder 1">
            <a:extLst>
              <a:ext uri="{FF2B5EF4-FFF2-40B4-BE49-F238E27FC236}">
                <a16:creationId xmlns:a16="http://schemas.microsoft.com/office/drawing/2014/main" id="{4D1A5A3A-5DC8-490E-8470-BE9A1CEA5A0F}"/>
              </a:ext>
            </a:extLst>
          </p:cNvPr>
          <p:cNvSpPr>
            <a:spLocks noGrp="1"/>
          </p:cNvSpPr>
          <p:nvPr>
            <p:ph type="ftr" sz="quarter" idx="11"/>
          </p:nvPr>
        </p:nvSpPr>
        <p:spPr>
          <a:xfrm>
            <a:off x="971550" y="5969000"/>
            <a:ext cx="5479425" cy="279400"/>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Office of the Chief of Special Education, Equity and Access</a:t>
            </a:r>
          </a:p>
        </p:txBody>
      </p:sp>
      <p:sp>
        <p:nvSpPr>
          <p:cNvPr id="13318" name="Slide Number Placeholder 1">
            <a:extLst>
              <a:ext uri="{FF2B5EF4-FFF2-40B4-BE49-F238E27FC236}">
                <a16:creationId xmlns:a16="http://schemas.microsoft.com/office/drawing/2014/main" id="{DB996626-2D99-4BA2-B86E-A3854FD67198}"/>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FBC51F0C-D27A-4306-8C3B-9AD19C50B334}" type="slidenum">
              <a:rPr lang="en-US" altLang="en-US" b="0" i="0" kern="1200" dirty="0">
                <a:solidFill>
                  <a:schemeClr val="tx1"/>
                </a:solidFill>
                <a:effectLst/>
                <a:latin typeface="+mn-lt"/>
                <a:ea typeface="+mn-ea"/>
                <a:cs typeface="+mn-cs"/>
              </a:rPr>
              <a:pPr>
                <a:spcAft>
                  <a:spcPts val="600"/>
                </a:spcAft>
              </a:pPr>
              <a:t>7</a:t>
            </a:fld>
            <a:endParaRPr lang="en-US" altLang="en-US" b="0" i="0" kern="1200" dirty="0">
              <a:solidFill>
                <a:schemeClr val="tx1"/>
              </a:solidFill>
              <a:effectLst/>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9" name="Rectangle 2">
            <a:extLst>
              <a:ext uri="{FF2B5EF4-FFF2-40B4-BE49-F238E27FC236}">
                <a16:creationId xmlns:a16="http://schemas.microsoft.com/office/drawing/2014/main" id="{D45CDDAB-9354-4E45-B11E-7E0E0F237636}"/>
              </a:ext>
            </a:extLst>
          </p:cNvPr>
          <p:cNvSpPr>
            <a:spLocks noGrp="1" noRot="1" noChangeArrowheads="1"/>
          </p:cNvSpPr>
          <p:nvPr>
            <p:ph type="title"/>
          </p:nvPr>
        </p:nvSpPr>
        <p:spPr>
          <a:xfrm>
            <a:off x="603315" y="796374"/>
            <a:ext cx="7937369"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ltLang="en-US" dirty="0">
                <a:solidFill>
                  <a:srgbClr val="FFFFFF"/>
                </a:solidFill>
                <a:effectLst/>
                <a:latin typeface="Times New Roman" panose="02020603050405020304" pitchFamily="18" charset="0"/>
                <a:cs typeface="Times New Roman" panose="02020603050405020304" pitchFamily="18" charset="0"/>
              </a:rPr>
              <a:t>Who Receives Title I Services?</a:t>
            </a:r>
            <a:br>
              <a:rPr lang="en-US" altLang="en-US" dirty="0">
                <a:solidFill>
                  <a:srgbClr val="FFFFFF"/>
                </a:solidFill>
                <a:effectLst/>
                <a:latin typeface="Times New Roman" panose="02020603050405020304" pitchFamily="18" charset="0"/>
                <a:cs typeface="Times New Roman" panose="02020603050405020304" pitchFamily="18" charset="0"/>
              </a:rPr>
            </a:br>
            <a:r>
              <a:rPr lang="es-CO" i="1" dirty="0">
                <a:solidFill>
                  <a:srgbClr val="FFFFFF"/>
                </a:solidFill>
                <a:latin typeface="Times New Roman" panose="02020603050405020304" pitchFamily="18" charset="0"/>
                <a:cs typeface="Times New Roman" panose="02020603050405020304" pitchFamily="18" charset="0"/>
              </a:rPr>
              <a:t>¿Quién recibe servicios de Título I?</a:t>
            </a:r>
            <a:endParaRPr lang="en-US" altLang="en-US" i="1" dirty="0">
              <a:solidFill>
                <a:srgbClr val="FFFFFF"/>
              </a:solidFill>
              <a:effectLst/>
              <a:latin typeface="Times New Roman" panose="02020603050405020304" pitchFamily="18" charset="0"/>
              <a:cs typeface="Times New Roman" panose="02020603050405020304" pitchFamily="18" charset="0"/>
            </a:endParaRPr>
          </a:p>
        </p:txBody>
      </p:sp>
      <p:sp>
        <p:nvSpPr>
          <p:cNvPr id="79" name="Rectangle 78">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0" name="Rectangle 3">
            <a:extLst>
              <a:ext uri="{FF2B5EF4-FFF2-40B4-BE49-F238E27FC236}">
                <a16:creationId xmlns:a16="http://schemas.microsoft.com/office/drawing/2014/main" id="{54CB43A2-8BE8-4DD7-A8C9-CB90DDC48466}"/>
              </a:ext>
            </a:extLst>
          </p:cNvPr>
          <p:cNvSpPr>
            <a:spLocks noGrp="1" noChangeArrowheads="1"/>
          </p:cNvSpPr>
          <p:nvPr>
            <p:ph idx="1"/>
          </p:nvPr>
        </p:nvSpPr>
        <p:spPr>
          <a:xfrm>
            <a:off x="971550" y="2612256"/>
            <a:ext cx="7200897" cy="3263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p>
            <a:r>
              <a:rPr lang="en-US" altLang="en-US" sz="3200" dirty="0">
                <a:latin typeface="Times New Roman" panose="02020603050405020304" pitchFamily="18" charset="0"/>
                <a:cs typeface="Times New Roman" panose="02020603050405020304" pitchFamily="18" charset="0"/>
              </a:rPr>
              <a:t>Although schools are eligible for Title I funding based on poverty, the selection process for providing Title I </a:t>
            </a:r>
            <a:r>
              <a:rPr lang="en-US" altLang="en-US" sz="3200" b="1" u="sng" dirty="0">
                <a:latin typeface="Times New Roman" panose="02020603050405020304" pitchFamily="18" charset="0"/>
                <a:cs typeface="Times New Roman" panose="02020603050405020304" pitchFamily="18" charset="0"/>
              </a:rPr>
              <a:t>services</a:t>
            </a:r>
            <a:r>
              <a:rPr lang="en-US" altLang="en-US" sz="3200" b="1" dirty="0">
                <a:latin typeface="Times New Roman" panose="02020603050405020304" pitchFamily="18" charset="0"/>
                <a:cs typeface="Times New Roman" panose="02020603050405020304" pitchFamily="18" charset="0"/>
              </a:rPr>
              <a:t> </a:t>
            </a:r>
            <a:r>
              <a:rPr lang="en-US" altLang="en-US" sz="3200" dirty="0">
                <a:latin typeface="Times New Roman" panose="02020603050405020304" pitchFamily="18" charset="0"/>
                <a:cs typeface="Times New Roman" panose="02020603050405020304" pitchFamily="18" charset="0"/>
              </a:rPr>
              <a:t>to students is </a:t>
            </a:r>
            <a:r>
              <a:rPr lang="en-US" altLang="en-US" sz="3200" b="1" u="sng" dirty="0">
                <a:latin typeface="Times New Roman" panose="02020603050405020304" pitchFamily="18" charset="0"/>
                <a:cs typeface="Times New Roman" panose="02020603050405020304" pitchFamily="18" charset="0"/>
              </a:rPr>
              <a:t>not</a:t>
            </a:r>
            <a:r>
              <a:rPr lang="en-US" altLang="en-US" sz="3200" dirty="0">
                <a:latin typeface="Times New Roman" panose="02020603050405020304" pitchFamily="18" charset="0"/>
                <a:cs typeface="Times New Roman" panose="02020603050405020304" pitchFamily="18" charset="0"/>
              </a:rPr>
              <a:t> based on low-income.  </a:t>
            </a:r>
          </a:p>
          <a:p>
            <a:pPr eaLnBrk="1" hangingPunct="1"/>
            <a:r>
              <a:rPr lang="en-US" altLang="en-US" sz="3200" dirty="0">
                <a:latin typeface="Times New Roman" panose="02020603050405020304" pitchFamily="18" charset="0"/>
                <a:cs typeface="Times New Roman" panose="02020603050405020304" pitchFamily="18" charset="0"/>
              </a:rPr>
              <a:t>It is based entirely on </a:t>
            </a:r>
            <a:r>
              <a:rPr lang="en-US" altLang="en-US" sz="3200" b="1" u="sng" dirty="0">
                <a:latin typeface="Times New Roman" panose="02020603050405020304" pitchFamily="18" charset="0"/>
                <a:cs typeface="Times New Roman" panose="02020603050405020304" pitchFamily="18" charset="0"/>
              </a:rPr>
              <a:t>academic achievement</a:t>
            </a:r>
            <a:r>
              <a:rPr lang="en-US" altLang="en-US" sz="3200" dirty="0">
                <a:latin typeface="Times New Roman" panose="02020603050405020304" pitchFamily="18" charset="0"/>
                <a:cs typeface="Times New Roman" panose="02020603050405020304" pitchFamily="18" charset="0"/>
              </a:rPr>
              <a:t>. </a:t>
            </a:r>
          </a:p>
          <a:p>
            <a:r>
              <a:rPr lang="es-CO" sz="3200" dirty="0">
                <a:solidFill>
                  <a:srgbClr val="0070C0"/>
                </a:solidFill>
                <a:latin typeface="Times New Roman" panose="02020603050405020304" pitchFamily="18" charset="0"/>
                <a:cs typeface="Times New Roman" panose="02020603050405020304" pitchFamily="18" charset="0"/>
              </a:rPr>
              <a:t>Aunque las escuelas son elegibles para fondos de Título I basado en el porcentaje de estudiantes que viven en un nivel de pobreza, el proceso de la selección para proveer servicios Título I a los estudiantes no se basa en bajos ingresos.  </a:t>
            </a:r>
          </a:p>
          <a:p>
            <a:r>
              <a:rPr lang="es-CO" sz="3200" dirty="0">
                <a:solidFill>
                  <a:srgbClr val="0070C0"/>
                </a:solidFill>
                <a:latin typeface="Times New Roman" panose="02020603050405020304" pitchFamily="18" charset="0"/>
                <a:cs typeface="Times New Roman" panose="02020603050405020304" pitchFamily="18" charset="0"/>
              </a:rPr>
              <a:t>Se basa totalmente en el </a:t>
            </a:r>
            <a:r>
              <a:rPr lang="es-CO" sz="3200" b="1" u="sng" dirty="0">
                <a:solidFill>
                  <a:srgbClr val="0070C0"/>
                </a:solidFill>
                <a:latin typeface="Times New Roman" panose="02020603050405020304" pitchFamily="18" charset="0"/>
                <a:cs typeface="Times New Roman" panose="02020603050405020304" pitchFamily="18" charset="0"/>
              </a:rPr>
              <a:t>rendimiento académico</a:t>
            </a:r>
            <a:r>
              <a:rPr lang="es-CO" sz="3200" dirty="0">
                <a:solidFill>
                  <a:srgbClr val="0070C0"/>
                </a:solidFill>
                <a:latin typeface="Times New Roman" panose="02020603050405020304" pitchFamily="18" charset="0"/>
                <a:cs typeface="Times New Roman" panose="02020603050405020304" pitchFamily="18" charset="0"/>
              </a:rPr>
              <a:t>.  </a:t>
            </a:r>
            <a:r>
              <a:rPr lang="en-US" altLang="en-US" sz="3200" dirty="0">
                <a:solidFill>
                  <a:srgbClr val="0070C0"/>
                </a:solidFill>
                <a:latin typeface="Times New Roman" panose="02020603050405020304" pitchFamily="18" charset="0"/>
                <a:cs typeface="Times New Roman" panose="02020603050405020304" pitchFamily="18" charset="0"/>
              </a:rPr>
              <a:t> </a:t>
            </a:r>
          </a:p>
        </p:txBody>
      </p:sp>
      <p:sp>
        <p:nvSpPr>
          <p:cNvPr id="2" name="Footer Placeholder 1">
            <a:extLst>
              <a:ext uri="{FF2B5EF4-FFF2-40B4-BE49-F238E27FC236}">
                <a16:creationId xmlns:a16="http://schemas.microsoft.com/office/drawing/2014/main" id="{FBBA29FC-829C-4C08-956F-FAF7DE696FD5}"/>
              </a:ext>
            </a:extLst>
          </p:cNvPr>
          <p:cNvSpPr>
            <a:spLocks noGrp="1"/>
          </p:cNvSpPr>
          <p:nvPr>
            <p:ph type="ftr" sz="quarter" idx="11"/>
          </p:nvPr>
        </p:nvSpPr>
        <p:spPr>
          <a:xfrm>
            <a:off x="971550" y="5969000"/>
            <a:ext cx="5479425" cy="279400"/>
          </a:xfrm>
        </p:spPr>
        <p:txBody>
          <a:bodyPr>
            <a:normAutofit/>
          </a:bodyPr>
          <a:lstStyle/>
          <a:p>
            <a:pPr>
              <a:spcAft>
                <a:spcPts val="600"/>
              </a:spcAft>
            </a:pPr>
            <a:r>
              <a:rPr lang="en-US"/>
              <a:t>Office of the Chief of Special Education, Equity and Access</a:t>
            </a:r>
          </a:p>
        </p:txBody>
      </p:sp>
      <p:sp>
        <p:nvSpPr>
          <p:cNvPr id="14342" name="Slide Number Placeholder 1">
            <a:extLst>
              <a:ext uri="{FF2B5EF4-FFF2-40B4-BE49-F238E27FC236}">
                <a16:creationId xmlns:a16="http://schemas.microsoft.com/office/drawing/2014/main" id="{64E28687-6C2F-44D1-A99F-D9FB3464E9AF}"/>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CF9FF7F9-2412-47E2-A6FF-16EE7A756D8A}" type="slidenum">
              <a:rPr lang="en-US" altLang="en-US" b="0">
                <a:latin typeface="Arial" panose="020B0604020202020204" pitchFamily="34" charset="0"/>
              </a:rPr>
              <a:pPr>
                <a:spcAft>
                  <a:spcPts val="600"/>
                </a:spcAft>
              </a:pPr>
              <a:t>8</a:t>
            </a:fld>
            <a:endParaRPr lang="en-US" altLang="en-US" b="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Rectangle 2">
            <a:extLst>
              <a:ext uri="{FF2B5EF4-FFF2-40B4-BE49-F238E27FC236}">
                <a16:creationId xmlns:a16="http://schemas.microsoft.com/office/drawing/2014/main" id="{1010935C-9264-4F3D-B05E-10ECAF21F070}"/>
              </a:ext>
            </a:extLst>
          </p:cNvPr>
          <p:cNvSpPr>
            <a:spLocks noChangeArrowheads="1"/>
          </p:cNvSpPr>
          <p:nvPr/>
        </p:nvSpPr>
        <p:spPr bwMode="auto">
          <a:xfrm>
            <a:off x="603313" y="982132"/>
            <a:ext cx="7937369" cy="8800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lnSpc>
                <a:spcPct val="90000"/>
              </a:lnSpc>
              <a:spcBef>
                <a:spcPct val="0"/>
              </a:spcBef>
              <a:spcAft>
                <a:spcPts val="600"/>
              </a:spcAft>
              <a:buClrTx/>
              <a:buSzTx/>
              <a:buNone/>
            </a:pPr>
            <a:r>
              <a:rPr lang="en-US" altLang="en-US" dirty="0">
                <a:ln w="3175" cmpd="sng">
                  <a:noFill/>
                </a:ln>
                <a:solidFill>
                  <a:srgbClr val="FFFFFF"/>
                </a:solidFill>
                <a:latin typeface="+mj-lt"/>
                <a:ea typeface="+mj-ea"/>
                <a:cs typeface="+mj-cs"/>
              </a:rPr>
              <a:t>What are  Supplemental Funds?</a:t>
            </a:r>
          </a:p>
          <a:p>
            <a:pPr algn="ctr">
              <a:lnSpc>
                <a:spcPct val="90000"/>
              </a:lnSpc>
              <a:spcBef>
                <a:spcPct val="0"/>
              </a:spcBef>
              <a:spcAft>
                <a:spcPts val="600"/>
              </a:spcAft>
              <a:buClrTx/>
              <a:buSzTx/>
              <a:buNone/>
            </a:pPr>
            <a:r>
              <a:rPr lang="es-CO" i="1" dirty="0">
                <a:ln w="3175" cmpd="sng">
                  <a:noFill/>
                </a:ln>
                <a:solidFill>
                  <a:srgbClr val="FFFFFF"/>
                </a:solidFill>
              </a:rPr>
              <a:t>¿Qué son los fondos suplementarios? </a:t>
            </a:r>
          </a:p>
          <a:p>
            <a:pPr algn="ctr">
              <a:lnSpc>
                <a:spcPct val="90000"/>
              </a:lnSpc>
              <a:spcBef>
                <a:spcPct val="0"/>
              </a:spcBef>
              <a:spcAft>
                <a:spcPts val="600"/>
              </a:spcAft>
              <a:buClrTx/>
              <a:buSzTx/>
              <a:buNone/>
            </a:pPr>
            <a:endParaRPr lang="en-US" altLang="en-US" sz="3600" dirty="0">
              <a:ln w="3175" cmpd="sng">
                <a:noFill/>
              </a:ln>
              <a:solidFill>
                <a:srgbClr val="FFFFFF"/>
              </a:solidFill>
              <a:latin typeface="+mj-lt"/>
              <a:ea typeface="+mj-ea"/>
              <a:cs typeface="+mj-cs"/>
            </a:endParaRPr>
          </a:p>
        </p:txBody>
      </p:sp>
      <p:sp>
        <p:nvSpPr>
          <p:cNvPr id="79" name="Rectangle 78">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52" name="Rectangle 3">
            <a:extLst>
              <a:ext uri="{FF2B5EF4-FFF2-40B4-BE49-F238E27FC236}">
                <a16:creationId xmlns:a16="http://schemas.microsoft.com/office/drawing/2014/main" id="{B9270DBC-2935-43B3-BF40-FD544FA330BB}"/>
              </a:ext>
            </a:extLst>
          </p:cNvPr>
          <p:cNvSpPr>
            <a:spLocks noChangeArrowheads="1"/>
          </p:cNvSpPr>
          <p:nvPr/>
        </p:nvSpPr>
        <p:spPr bwMode="auto">
          <a:xfrm>
            <a:off x="971550" y="2612256"/>
            <a:ext cx="7200897" cy="3263612"/>
          </a:xfrm>
          <a:prstGeom prst="rect">
            <a:avLst/>
          </a:prstGeom>
        </p:spPr>
        <p:txBody>
          <a:bodyPr vert="horz" lIns="91440" tIns="45720" rIns="91440" bIns="45720" rtlCol="0" anchor="t">
            <a:normAutofit fontScale="70000" lnSpcReduction="20000"/>
          </a:bodyPr>
          <a:lstStyle/>
          <a:p>
            <a:pPr>
              <a:spcBef>
                <a:spcPct val="20000"/>
              </a:spcBef>
              <a:spcAft>
                <a:spcPts val="600"/>
              </a:spcAft>
              <a:buClr>
                <a:schemeClr val="accent1"/>
              </a:buClr>
              <a:buSzPct val="115000"/>
              <a:defRPr/>
            </a:pPr>
            <a:r>
              <a:rPr lang="en-US" sz="2400" dirty="0">
                <a:solidFill>
                  <a:schemeClr val="tx1">
                    <a:lumMod val="85000"/>
                    <a:lumOff val="15000"/>
                  </a:schemeClr>
                </a:solidFill>
              </a:rPr>
              <a:t>Federal Title I, Part A funds are supplemental to:</a:t>
            </a:r>
          </a:p>
          <a:p>
            <a:pPr marL="257244" indent="-257244">
              <a:spcBef>
                <a:spcPct val="20000"/>
              </a:spcBef>
              <a:spcAft>
                <a:spcPts val="600"/>
              </a:spcAft>
              <a:buClr>
                <a:schemeClr val="accent1"/>
              </a:buClr>
              <a:buSzPct val="115000"/>
              <a:buFont typeface="Arial"/>
              <a:buChar char="•"/>
              <a:defRPr/>
            </a:pPr>
            <a:r>
              <a:rPr lang="en-US" sz="2400" dirty="0">
                <a:solidFill>
                  <a:schemeClr val="tx1">
                    <a:lumMod val="85000"/>
                    <a:lumOff val="15000"/>
                  </a:schemeClr>
                </a:solidFill>
              </a:rPr>
              <a:t>State funds (Local Control Funding Formula/general funds) that the school receives for providing an educational program for all students; and</a:t>
            </a:r>
          </a:p>
          <a:p>
            <a:pPr marL="257244" indent="-257244">
              <a:spcBef>
                <a:spcPct val="20000"/>
              </a:spcBef>
              <a:spcAft>
                <a:spcPts val="600"/>
              </a:spcAft>
              <a:buClr>
                <a:schemeClr val="accent1"/>
              </a:buClr>
              <a:buSzPct val="115000"/>
              <a:buFont typeface="Arial"/>
              <a:buChar char="•"/>
              <a:defRPr/>
            </a:pPr>
            <a:r>
              <a:rPr lang="en-US" sz="2400" dirty="0">
                <a:solidFill>
                  <a:schemeClr val="tx1">
                    <a:lumMod val="85000"/>
                    <a:lumOff val="15000"/>
                  </a:schemeClr>
                </a:solidFill>
              </a:rPr>
              <a:t>Services that are required by law for English learners and children with disabilities.</a:t>
            </a:r>
          </a:p>
          <a:p>
            <a:pPr>
              <a:spcBef>
                <a:spcPct val="20000"/>
              </a:spcBef>
              <a:spcAft>
                <a:spcPts val="600"/>
              </a:spcAft>
              <a:buClr>
                <a:schemeClr val="accent1"/>
              </a:buClr>
              <a:buSzPct val="115000"/>
              <a:defRPr/>
            </a:pPr>
            <a:r>
              <a:rPr lang="es-CO" sz="2400" dirty="0">
                <a:solidFill>
                  <a:srgbClr val="0070C0"/>
                </a:solidFill>
              </a:rPr>
              <a:t>Los fondos federales Título I Parte A son suplementarios a:</a:t>
            </a:r>
          </a:p>
          <a:p>
            <a:pPr marL="257244" indent="-257244">
              <a:spcBef>
                <a:spcPct val="20000"/>
              </a:spcBef>
              <a:spcAft>
                <a:spcPts val="600"/>
              </a:spcAft>
              <a:buClr>
                <a:schemeClr val="accent1"/>
              </a:buClr>
              <a:buSzPct val="115000"/>
              <a:buFont typeface="Arial"/>
              <a:buChar char="•"/>
              <a:defRPr/>
            </a:pPr>
            <a:r>
              <a:rPr lang="es-CO" sz="2400" dirty="0">
                <a:solidFill>
                  <a:srgbClr val="0070C0"/>
                </a:solidFill>
              </a:rPr>
              <a:t>Fondos estatales (Fórmula Local de Financiación de Control/fondos generales) que la escuela recibe para que proporcione un programa educativo a todos los estudiantes; y</a:t>
            </a:r>
          </a:p>
          <a:p>
            <a:pPr marL="257244" indent="-257244">
              <a:spcBef>
                <a:spcPct val="20000"/>
              </a:spcBef>
              <a:spcAft>
                <a:spcPts val="600"/>
              </a:spcAft>
              <a:buClr>
                <a:schemeClr val="accent1"/>
              </a:buClr>
              <a:buSzPct val="115000"/>
              <a:buFont typeface="Arial"/>
              <a:buChar char="•"/>
              <a:defRPr/>
            </a:pPr>
            <a:r>
              <a:rPr lang="es-CO" sz="2400" dirty="0">
                <a:solidFill>
                  <a:srgbClr val="0070C0"/>
                </a:solidFill>
              </a:rPr>
              <a:t>Los servicios requeridos bajo ley para todos los aprendices de inglés y los niños con discapacidades.</a:t>
            </a:r>
          </a:p>
        </p:txBody>
      </p:sp>
      <p:sp>
        <p:nvSpPr>
          <p:cNvPr id="2" name="Footer Placeholder 1">
            <a:extLst>
              <a:ext uri="{FF2B5EF4-FFF2-40B4-BE49-F238E27FC236}">
                <a16:creationId xmlns:a16="http://schemas.microsoft.com/office/drawing/2014/main" id="{4968D836-2546-425F-86B6-BD7898CC1F2D}"/>
              </a:ext>
            </a:extLst>
          </p:cNvPr>
          <p:cNvSpPr>
            <a:spLocks noGrp="1"/>
          </p:cNvSpPr>
          <p:nvPr>
            <p:ph type="ftr" sz="quarter" idx="11"/>
          </p:nvPr>
        </p:nvSpPr>
        <p:spPr>
          <a:xfrm>
            <a:off x="971550" y="5969000"/>
            <a:ext cx="5479425" cy="279400"/>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Office of the Chief of Special Education, Equity and Access</a:t>
            </a:r>
          </a:p>
        </p:txBody>
      </p:sp>
      <p:sp>
        <p:nvSpPr>
          <p:cNvPr id="15364" name="Slide Number Placeholder 1">
            <a:extLst>
              <a:ext uri="{FF2B5EF4-FFF2-40B4-BE49-F238E27FC236}">
                <a16:creationId xmlns:a16="http://schemas.microsoft.com/office/drawing/2014/main" id="{36E706CA-6ABD-41E6-8EA6-601DC27259E7}"/>
              </a:ext>
            </a:extLst>
          </p:cNvPr>
          <p:cNvSpPr>
            <a:spLocks noGrp="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lr>
                <a:schemeClr val="hlink"/>
              </a:buClr>
              <a:buSzPct val="70000"/>
              <a:buFont typeface="Wingdings" panose="05000000000000000000" pitchFamily="2" charset="2"/>
              <a:buChar char="n"/>
              <a:defRPr sz="2401">
                <a:solidFill>
                  <a:schemeClr val="tx1"/>
                </a:solidFill>
                <a:latin typeface="Garamond" panose="02020404030301010803" pitchFamily="18" charset="0"/>
              </a:defRPr>
            </a:lvl1pPr>
            <a:lvl2pPr marL="557361" indent="-214370">
              <a:spcBef>
                <a:spcPct val="20000"/>
              </a:spcBef>
              <a:buClr>
                <a:schemeClr val="accent2"/>
              </a:buClr>
              <a:buSzPct val="70000"/>
              <a:buFont typeface="Wingdings" panose="05000000000000000000" pitchFamily="2" charset="2"/>
              <a:buChar char="n"/>
              <a:defRPr sz="2101">
                <a:solidFill>
                  <a:schemeClr val="tx1"/>
                </a:solidFill>
                <a:latin typeface="Garamond" panose="02020404030301010803" pitchFamily="18" charset="0"/>
              </a:defRPr>
            </a:lvl2pPr>
            <a:lvl3pPr marL="857479" indent="-171496">
              <a:spcBef>
                <a:spcPct val="20000"/>
              </a:spcBef>
              <a:buClr>
                <a:schemeClr val="tx2"/>
              </a:buClr>
              <a:buSzPct val="70000"/>
              <a:buFont typeface="Wingdings" panose="05000000000000000000" pitchFamily="2" charset="2"/>
              <a:buChar char="n"/>
              <a:defRPr sz="1800">
                <a:solidFill>
                  <a:schemeClr val="tx1"/>
                </a:solidFill>
                <a:latin typeface="Garamond" panose="02020404030301010803" pitchFamily="18" charset="0"/>
              </a:defRPr>
            </a:lvl3pPr>
            <a:lvl4pPr marL="1200470" indent="-171496">
              <a:spcBef>
                <a:spcPct val="20000"/>
              </a:spcBef>
              <a:buClr>
                <a:schemeClr val="accent2"/>
              </a:buClr>
              <a:buSzPct val="70000"/>
              <a:buFont typeface="Wingdings" panose="05000000000000000000" pitchFamily="2" charset="2"/>
              <a:buChar char="n"/>
              <a:defRPr sz="1500">
                <a:solidFill>
                  <a:schemeClr val="tx1"/>
                </a:solidFill>
                <a:latin typeface="Garamond" panose="02020404030301010803" pitchFamily="18" charset="0"/>
              </a:defRPr>
            </a:lvl4pPr>
            <a:lvl5pPr marL="1543461" indent="-171496">
              <a:spcBef>
                <a:spcPct val="20000"/>
              </a:spcBef>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5pPr>
            <a:lvl6pPr marL="1886453"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6pPr>
            <a:lvl7pPr marL="2229444"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7pPr>
            <a:lvl8pPr marL="2572436"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8pPr>
            <a:lvl9pPr marL="2915427"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9pPr>
          </a:lstStyle>
          <a:p>
            <a:pPr>
              <a:spcBef>
                <a:spcPct val="0"/>
              </a:spcBef>
              <a:spcAft>
                <a:spcPts val="600"/>
              </a:spcAft>
              <a:buClrTx/>
              <a:buSzTx/>
              <a:buFontTx/>
              <a:buNone/>
            </a:pPr>
            <a:fld id="{791BCFED-BD6C-4F2A-A67F-5D01AF666498}" type="slidenum">
              <a:rPr lang="en-US" altLang="en-US" sz="1000" b="0" i="0" kern="1200" dirty="0">
                <a:solidFill>
                  <a:schemeClr val="tx1"/>
                </a:solidFill>
                <a:effectLst/>
                <a:latin typeface="+mn-lt"/>
                <a:ea typeface="+mn-ea"/>
                <a:cs typeface="+mn-cs"/>
              </a:rPr>
              <a:pPr>
                <a:spcBef>
                  <a:spcPct val="0"/>
                </a:spcBef>
                <a:spcAft>
                  <a:spcPts val="600"/>
                </a:spcAft>
                <a:buClrTx/>
                <a:buSzTx/>
                <a:buFontTx/>
                <a:buNone/>
              </a:pPr>
              <a:t>9</a:t>
            </a:fld>
            <a:endParaRPr lang="en-US" altLang="en-US" sz="1000" b="0" i="0" kern="1200" dirty="0">
              <a:solidFill>
                <a:schemeClr val="tx1"/>
              </a:solidFill>
              <a:effectLst/>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C3A41B4D5BEA428A5BA37A4FBB68BC" ma:contentTypeVersion="13" ma:contentTypeDescription="Create a new document." ma:contentTypeScope="" ma:versionID="8135fad6022001cbd198fd93a0568636">
  <xsd:schema xmlns:xsd="http://www.w3.org/2001/XMLSchema" xmlns:xs="http://www.w3.org/2001/XMLSchema" xmlns:p="http://schemas.microsoft.com/office/2006/metadata/properties" xmlns:ns3="55e5b6ee-0b0b-4893-ab0d-e8f204e53419" xmlns:ns4="c25cba43-914c-4ade-a6ba-b01d1106d0e1" targetNamespace="http://schemas.microsoft.com/office/2006/metadata/properties" ma:root="true" ma:fieldsID="baa21d7481dd3ccb580294c3be448b04" ns3:_="" ns4:_="">
    <xsd:import namespace="55e5b6ee-0b0b-4893-ab0d-e8f204e53419"/>
    <xsd:import namespace="c25cba43-914c-4ade-a6ba-b01d1106d0e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e5b6ee-0b0b-4893-ab0d-e8f204e5341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5cba43-914c-4ade-a6ba-b01d1106d0e1"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SharingHintHash" ma:index="14"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5657BB-EFB0-4DEE-A0BA-082F0A2929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e5b6ee-0b0b-4893-ab0d-e8f204e53419"/>
    <ds:schemaRef ds:uri="c25cba43-914c-4ade-a6ba-b01d1106d0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7121CD-E663-42B1-9940-D7F6E75956E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2E248FB-2040-4308-92C7-DD6777F84C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314</TotalTime>
  <Words>4981</Words>
  <Application>Microsoft Macintosh PowerPoint</Application>
  <PresentationFormat>On-screen Show (4:3)</PresentationFormat>
  <Paragraphs>438</Paragraphs>
  <Slides>45</Slides>
  <Notes>23</Notes>
  <HiddenSlides>2</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2" baseType="lpstr">
      <vt:lpstr>Arial</vt:lpstr>
      <vt:lpstr>Corbel</vt:lpstr>
      <vt:lpstr>Garamond</vt:lpstr>
      <vt:lpstr>Times New Roman</vt:lpstr>
      <vt:lpstr>Wingdings</vt:lpstr>
      <vt:lpstr>Organic</vt:lpstr>
      <vt:lpstr>Document</vt:lpstr>
      <vt:lpstr>PowerPoint Presentation</vt:lpstr>
      <vt:lpstr>Title I Annual Meeting Reunión Anual de Título I</vt:lpstr>
      <vt:lpstr>Purpose of the Overview Propósito del Repaso General</vt:lpstr>
      <vt:lpstr>Purpose of Title I Propósito de Título I</vt:lpstr>
      <vt:lpstr>What is Title I? ¿Qué es el Programa Título I?</vt:lpstr>
      <vt:lpstr>What Do Title I Schools Do? ¿Qué es lo que hacen las escuelas de Título I?</vt:lpstr>
      <vt:lpstr>School’s Poverty Ranking and Title I Allocation Clasificación Escolar de Pobreza y Adjudicaciones de Título I  </vt:lpstr>
      <vt:lpstr>Who Receives Title I Services? ¿Quién recibe servicios de Título I?</vt:lpstr>
      <vt:lpstr>PowerPoint Presentation</vt:lpstr>
      <vt:lpstr>PowerPoint Presentation</vt:lpstr>
      <vt:lpstr>PowerPoint Presentation</vt:lpstr>
      <vt:lpstr>Schoolwide Programs (SWP)/ Programas para Toda la Escuela (SWP)</vt:lpstr>
      <vt:lpstr>PowerPoint Presentation</vt:lpstr>
      <vt:lpstr>PowerPoint Presentation</vt:lpstr>
      <vt:lpstr>PowerPoint Presentation</vt:lpstr>
      <vt:lpstr>School Site Council (SSC)  Consejo Escolar (SSC, por sus siglas en inglés) </vt:lpstr>
      <vt:lpstr>School Plan for Student Achievement (SPSA)  Plan Escolar para el Rendimiento Académico Estudiantil (SPSA)</vt:lpstr>
      <vt:lpstr>School Plan for Student Achievement (SPSA)  Plan Escolar para el  Rendimiento Académico Estudiantil (SPSA)</vt:lpstr>
      <vt:lpstr>PowerPoint Presentation</vt:lpstr>
      <vt:lpstr>2020-2021 School’s Title I Allocation and Expenditures/ Adjudicaciones y Gastos Escolares Título I para el Año Escolar 2020-2021</vt:lpstr>
      <vt:lpstr>PowerPoint Presentation</vt:lpstr>
      <vt:lpstr>What is Parent and Family Engagement?  ¿Qué es la involucración de los padres y las familias?</vt:lpstr>
      <vt:lpstr>What is Parent and Family Engagement? ¿Qué es la involucración de los padres y las familias?</vt:lpstr>
      <vt:lpstr>District Title I Parent and Family Engagement Policy Política del Distrito para la Involucración de los Padres y la Familia</vt:lpstr>
      <vt:lpstr>District Title I Parent and Family Engagement Policy Política del Distrito para la Involucración de los Padres y la Familia</vt:lpstr>
      <vt:lpstr>PowerPoint Presentation</vt:lpstr>
      <vt:lpstr>School Parent and Family Engagement Policy Política Escolar para la Participación de los Padres y la Familia</vt:lpstr>
      <vt:lpstr>Required School-level Activities Actividades Requeridas a Nivel Escolar</vt:lpstr>
      <vt:lpstr>Required Set-Aside for Parent and Family Engagement  (Program Code 7E046)  Apartado requerido para la involucración de los padres y las familias (Código de Programa 7E046)</vt:lpstr>
      <vt:lpstr>2020-2021 School Parent and Family Engagement Activities  Actividades Escolares para la Involucración de los Padres y la Familia para el 2020-2021</vt:lpstr>
      <vt:lpstr>Parents’ Right to Know El Derecho a Saber de los Padres</vt:lpstr>
      <vt:lpstr>PowerPoint Presentation</vt:lpstr>
      <vt:lpstr>Targeted Student Population Poblaciones estudiantiles específicas</vt:lpstr>
      <vt:lpstr>2020-2021 School’s Targeted Student Population Funds  Fondos 2020-21 para las poblaciones estudiantiles específicas en las escuelas</vt:lpstr>
      <vt:lpstr>PowerPoint Presentation</vt:lpstr>
      <vt:lpstr>Teacher Qualifications Cualificaciones de los Maestros</vt:lpstr>
      <vt:lpstr>Paraprofessional Qualifications Cualificaciones de Asistentes de Maestros</vt:lpstr>
      <vt:lpstr>PowerPoint Presentation</vt:lpstr>
      <vt:lpstr>State Accountability System Sistema Estatal de Rendición de Cuentas</vt:lpstr>
      <vt:lpstr>2020-2021 School Data Datos Escolares 2020-2021</vt:lpstr>
      <vt:lpstr>If identified as CSI, ATSI or TSI, list here</vt:lpstr>
      <vt:lpstr>YOU ARE OUR PARTNERS  USTEDES SON NUESTROS SOCIOS </vt:lpstr>
      <vt:lpstr>Resources Recursos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Cervantes, Gerardo</dc:creator>
  <cp:lastModifiedBy>Camp, Morena</cp:lastModifiedBy>
  <cp:revision>2</cp:revision>
  <dcterms:created xsi:type="dcterms:W3CDTF">2020-08-05T23:04:28Z</dcterms:created>
  <dcterms:modified xsi:type="dcterms:W3CDTF">2020-10-16T14:34:44Z</dcterms:modified>
</cp:coreProperties>
</file>